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7"/>
  </p:notesMasterIdLst>
  <p:sldIdLst>
    <p:sldId id="268" r:id="rId2"/>
    <p:sldId id="269" r:id="rId3"/>
    <p:sldId id="368" r:id="rId4"/>
    <p:sldId id="360" r:id="rId5"/>
    <p:sldId id="361" r:id="rId6"/>
    <p:sldId id="409" r:id="rId7"/>
    <p:sldId id="408" r:id="rId8"/>
    <p:sldId id="407" r:id="rId9"/>
    <p:sldId id="370" r:id="rId10"/>
    <p:sldId id="381" r:id="rId11"/>
    <p:sldId id="401" r:id="rId12"/>
    <p:sldId id="373" r:id="rId13"/>
    <p:sldId id="393" r:id="rId14"/>
    <p:sldId id="402" r:id="rId15"/>
    <p:sldId id="376" r:id="rId16"/>
    <p:sldId id="391" r:id="rId17"/>
    <p:sldId id="403" r:id="rId18"/>
    <p:sldId id="377" r:id="rId19"/>
    <p:sldId id="379" r:id="rId20"/>
    <p:sldId id="400" r:id="rId21"/>
    <p:sldId id="404" r:id="rId22"/>
    <p:sldId id="405" r:id="rId23"/>
    <p:sldId id="366" r:id="rId24"/>
    <p:sldId id="406"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0E"/>
    <a:srgbClr val="FF91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8" autoAdjust="0"/>
    <p:restoredTop sz="94626"/>
  </p:normalViewPr>
  <p:slideViewPr>
    <p:cSldViewPr snapToGrid="0">
      <p:cViewPr varScale="1">
        <p:scale>
          <a:sx n="68" d="100"/>
          <a:sy n="68" d="100"/>
        </p:scale>
        <p:origin x="1062"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3C0C9-7ED8-461F-AA6E-E81F8BEC472B}" type="datetimeFigureOut">
              <a:rPr lang="en-IN" smtClean="0"/>
              <a:t>30-10-2020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C4850-42AB-4500-938F-389090C71748}" type="slidenum">
              <a:rPr lang="en-IN" smtClean="0"/>
              <a:t>‹#›</a:t>
            </a:fld>
            <a:endParaRPr lang="en-IN"/>
          </a:p>
        </p:txBody>
      </p:sp>
    </p:spTree>
    <p:extLst>
      <p:ext uri="{BB962C8B-B14F-4D97-AF65-F5344CB8AC3E}">
        <p14:creationId xmlns:p14="http://schemas.microsoft.com/office/powerpoint/2010/main" val="33794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9</a:t>
            </a:fld>
            <a:endParaRPr lang="en-US"/>
          </a:p>
        </p:txBody>
      </p:sp>
    </p:spTree>
    <p:extLst>
      <p:ext uri="{BB962C8B-B14F-4D97-AF65-F5344CB8AC3E}">
        <p14:creationId xmlns:p14="http://schemas.microsoft.com/office/powerpoint/2010/main" val="2028113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3259E9-87FC-482C-9001-1CC41D83A16B}"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29327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3259E9-87FC-482C-9001-1CC41D83A16B}"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84759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7C8447E8-B706-2A4D-9735-3FF24778C0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574782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10/30/2020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61987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10/30/2020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010409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4736-C2BB-4CA2-892A-4C57FD4C0B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EE199C-41CA-4547-B7FF-0A8D8B8F85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07B87C-BCE0-4277-BD75-4AE950540E74}"/>
              </a:ext>
            </a:extLst>
          </p:cNvPr>
          <p:cNvSpPr>
            <a:spLocks noGrp="1"/>
          </p:cNvSpPr>
          <p:nvPr>
            <p:ph type="dt" sz="half" idx="10"/>
          </p:nvPr>
        </p:nvSpPr>
        <p:spPr/>
        <p:txBody>
          <a:bodyPr/>
          <a:lstStyle/>
          <a:p>
            <a:fld id="{41E65E6F-F3D4-4574-92CA-26C3F5047903}" type="datetimeFigureOut">
              <a:rPr lang="en-IN" smtClean="0"/>
              <a:t>30-10-2020</a:t>
            </a:fld>
            <a:endParaRPr lang="en-IN"/>
          </a:p>
        </p:txBody>
      </p:sp>
      <p:sp>
        <p:nvSpPr>
          <p:cNvPr id="5" name="Footer Placeholder 4">
            <a:extLst>
              <a:ext uri="{FF2B5EF4-FFF2-40B4-BE49-F238E27FC236}">
                <a16:creationId xmlns:a16="http://schemas.microsoft.com/office/drawing/2014/main" id="{2E3F98AE-E624-4AE3-929C-625245AA59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7A4C13-18D2-42DA-976C-A53302E26F7B}"/>
              </a:ext>
            </a:extLst>
          </p:cNvPr>
          <p:cNvSpPr>
            <a:spLocks noGrp="1"/>
          </p:cNvSpPr>
          <p:nvPr>
            <p:ph type="sldNum" sz="quarter" idx="12"/>
          </p:nvPr>
        </p:nvSpPr>
        <p:spPr/>
        <p:txBody>
          <a:bodyPr/>
          <a:lstStyle/>
          <a:p>
            <a:fld id="{71FFF6E0-113C-42D0-8D85-A3C12ECBED4F}" type="slidenum">
              <a:rPr lang="en-IN" smtClean="0"/>
              <a:t>‹#›</a:t>
            </a:fld>
            <a:endParaRPr lang="en-IN"/>
          </a:p>
        </p:txBody>
      </p:sp>
    </p:spTree>
    <p:extLst>
      <p:ext uri="{BB962C8B-B14F-4D97-AF65-F5344CB8AC3E}">
        <p14:creationId xmlns:p14="http://schemas.microsoft.com/office/powerpoint/2010/main" val="1514939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pic>
        <p:nvPicPr>
          <p:cNvPr id="3" name="Picture 2">
            <a:extLst>
              <a:ext uri="{FF2B5EF4-FFF2-40B4-BE49-F238E27FC236}">
                <a16:creationId xmlns:a16="http://schemas.microsoft.com/office/drawing/2014/main" id="{674A4D30-4ADF-5D41-BCD5-28A2554B1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208973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98413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3259E9-87FC-482C-9001-1CC41D83A16B}"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409129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3259E9-87FC-482C-9001-1CC41D83A16B}" type="datetimeFigureOut">
              <a:rPr lang="en-US" smtClean="0"/>
              <a:t>10/30/2020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7137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3259E9-87FC-482C-9001-1CC41D83A16B}" type="datetimeFigureOut">
              <a:rPr lang="en-US" smtClean="0"/>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3456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259E9-87FC-482C-9001-1CC41D83A16B}" type="datetimeFigureOut">
              <a:rPr lang="en-US" smtClean="0"/>
              <a:t>10/30/2020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230794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506325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0034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259E9-87FC-482C-9001-1CC41D83A16B}" type="datetimeFigureOut">
              <a:rPr lang="en-US" smtClean="0"/>
              <a:t>10/30/2020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9D4833-7F21-4FAC-B550-3477125D4C9F}" type="slidenum">
              <a:rPr lang="en-US" smtClean="0"/>
              <a:t>‹#›</a:t>
            </a:fld>
            <a:endParaRPr lang="en-US"/>
          </a:p>
        </p:txBody>
      </p:sp>
      <p:pic>
        <p:nvPicPr>
          <p:cNvPr id="9" name="Picture 8">
            <a:extLst>
              <a:ext uri="{FF2B5EF4-FFF2-40B4-BE49-F238E27FC236}">
                <a16:creationId xmlns:a16="http://schemas.microsoft.com/office/drawing/2014/main" id="{FF696784-B928-D14D-B6EE-C5C2D7FEE6DB}"/>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1921488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2.jp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6.png"/><Relationship Id="rId1" Type="http://schemas.openxmlformats.org/officeDocument/2006/relationships/slideLayout" Target="../slideLayouts/slideLayout14.xml"/><Relationship Id="rId5" Type="http://schemas.openxmlformats.org/officeDocument/2006/relationships/image" Target="../media/image17.jpe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3.xml"/><Relationship Id="rId5" Type="http://schemas.openxmlformats.org/officeDocument/2006/relationships/image" Target="../media/image6.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2.jp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that has a sign on the side of a road&#10;&#10;Description automatically generated">
            <a:extLst>
              <a:ext uri="{FF2B5EF4-FFF2-40B4-BE49-F238E27FC236}">
                <a16:creationId xmlns:a16="http://schemas.microsoft.com/office/drawing/2014/main" id="{A55EC965-FE25-AD40-A8BC-8CB2F4F46D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741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86EB6-0FF3-45E1-9427-67B3130CAF65}"/>
              </a:ext>
            </a:extLst>
          </p:cNvPr>
          <p:cNvSpPr>
            <a:spLocks noGrp="1"/>
          </p:cNvSpPr>
          <p:nvPr>
            <p:ph idx="1"/>
          </p:nvPr>
        </p:nvSpPr>
        <p:spPr>
          <a:xfrm>
            <a:off x="609600" y="1166018"/>
            <a:ext cx="10972800" cy="4525963"/>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This project is started by the implementation of </a:t>
            </a:r>
            <a:r>
              <a:rPr lang="en-IN" sz="2800" b="1" dirty="0">
                <a:latin typeface="Times New Roman" panose="02020603050405020304" pitchFamily="18" charset="0"/>
                <a:cs typeface="Times New Roman" panose="02020603050405020304" pitchFamily="18" charset="0"/>
              </a:rPr>
              <a:t>Graph Data Structure</a:t>
            </a:r>
            <a:r>
              <a:rPr lang="en-IN" sz="2800" dirty="0">
                <a:latin typeface="Times New Roman" panose="02020603050405020304" pitchFamily="18" charset="0"/>
                <a:cs typeface="Times New Roman" panose="02020603050405020304" pitchFamily="18" charset="0"/>
              </a:rPr>
              <a:t> which is further used to show the functionality of networks. It is a data structure that can be made once and can be updated as many times according to ones need.</a:t>
            </a:r>
          </a:p>
          <a:p>
            <a:pPr marL="0" indent="0">
              <a:buNone/>
            </a:pPr>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 graph as known is a collection of nodes.</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Each node has its own interface.</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Two interfaces are connected to each other via links.</a:t>
            </a:r>
          </a:p>
        </p:txBody>
      </p:sp>
      <mc:AlternateContent xmlns:mc="http://schemas.openxmlformats.org/markup-compatibility/2006">
        <mc:Choice xmlns:am3d="http://schemas.microsoft.com/office/drawing/2017/model3d" Requires="am3d">
          <p:graphicFrame>
            <p:nvGraphicFramePr>
              <p:cNvPr id="2" name="3D Model 1" descr="Wifi Router">
                <a:extLst>
                  <a:ext uri="{FF2B5EF4-FFF2-40B4-BE49-F238E27FC236}">
                    <a16:creationId xmlns:a16="http://schemas.microsoft.com/office/drawing/2014/main" id="{AAEA9891-7CBE-4AC2-90A6-08D82A18BD91}"/>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fi Router">
                <a:extLst>
                  <a:ext uri="{FF2B5EF4-FFF2-40B4-BE49-F238E27FC236}">
                    <a16:creationId xmlns:a16="http://schemas.microsoft.com/office/drawing/2014/main" id="{AAEA9891-7CBE-4AC2-90A6-08D82A18BD91}"/>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pic>
        <p:nvPicPr>
          <p:cNvPr id="4" name="Content Placeholder 8">
            <a:extLst>
              <a:ext uri="{FF2B5EF4-FFF2-40B4-BE49-F238E27FC236}">
                <a16:creationId xmlns:a16="http://schemas.microsoft.com/office/drawing/2014/main" id="{33E2AE91-7F32-4758-9B6B-22EFC76F4FE7}"/>
              </a:ext>
            </a:extLst>
          </p:cNvPr>
          <p:cNvPicPr>
            <a:picLocks noChangeAspect="1"/>
          </p:cNvPicPr>
          <p:nvPr/>
        </p:nvPicPr>
        <p:blipFill>
          <a:blip r:embed="rId4"/>
          <a:stretch>
            <a:fillRect/>
          </a:stretch>
        </p:blipFill>
        <p:spPr>
          <a:xfrm>
            <a:off x="6021176" y="3391712"/>
            <a:ext cx="149647" cy="69388"/>
          </a:xfrm>
          <a:prstGeom prst="rect">
            <a:avLst/>
          </a:prstGeom>
        </p:spPr>
      </p:pic>
      <p:pic>
        <p:nvPicPr>
          <p:cNvPr id="6" name="Picture 5">
            <a:extLst>
              <a:ext uri="{FF2B5EF4-FFF2-40B4-BE49-F238E27FC236}">
                <a16:creationId xmlns:a16="http://schemas.microsoft.com/office/drawing/2014/main" id="{30959952-1E3A-43DC-8117-0A24FA9217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6556" y="4569244"/>
            <a:ext cx="4792494" cy="2222161"/>
          </a:xfrm>
          <a:prstGeom prst="rect">
            <a:avLst/>
          </a:prstGeom>
        </p:spPr>
      </p:pic>
      <p:sp>
        <p:nvSpPr>
          <p:cNvPr id="5" name="TextBox 4">
            <a:extLst>
              <a:ext uri="{FF2B5EF4-FFF2-40B4-BE49-F238E27FC236}">
                <a16:creationId xmlns:a16="http://schemas.microsoft.com/office/drawing/2014/main" id="{1AD05722-4C8C-4695-A982-10F3E211EB97}"/>
              </a:ext>
            </a:extLst>
          </p:cNvPr>
          <p:cNvSpPr txBox="1"/>
          <p:nvPr/>
        </p:nvSpPr>
        <p:spPr>
          <a:xfrm>
            <a:off x="8189898" y="5527814"/>
            <a:ext cx="3185809" cy="369332"/>
          </a:xfrm>
          <a:prstGeom prst="rect">
            <a:avLst/>
          </a:prstGeom>
          <a:noFill/>
        </p:spPr>
        <p:txBody>
          <a:bodyPr wrap="none" rtlCol="0">
            <a:spAutoFit/>
          </a:bodyPr>
          <a:lstStyle/>
          <a:p>
            <a:r>
              <a:rPr lang="en-IN" dirty="0"/>
              <a:t>Figure 1 Generic Graph Diagram</a:t>
            </a:r>
          </a:p>
        </p:txBody>
      </p:sp>
    </p:spTree>
    <p:extLst>
      <p:ext uri="{BB962C8B-B14F-4D97-AF65-F5344CB8AC3E}">
        <p14:creationId xmlns:p14="http://schemas.microsoft.com/office/powerpoint/2010/main" val="147448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2967479-A3CE-46E4-9114-A1FFB8BB3278}"/>
              </a:ext>
            </a:extLst>
          </p:cNvPr>
          <p:cNvPicPr>
            <a:picLocks noGrp="1" noChangeAspect="1"/>
          </p:cNvPicPr>
          <p:nvPr>
            <p:ph idx="1"/>
          </p:nvPr>
        </p:nvPicPr>
        <p:blipFill>
          <a:blip r:embed="rId2"/>
          <a:stretch>
            <a:fillRect/>
          </a:stretch>
        </p:blipFill>
        <p:spPr>
          <a:xfrm>
            <a:off x="1462232" y="708008"/>
            <a:ext cx="9267536" cy="5441984"/>
          </a:xfrm>
        </p:spPr>
      </p:pic>
      <mc:AlternateContent xmlns:mc="http://schemas.openxmlformats.org/markup-compatibility/2006">
        <mc:Choice xmlns:am3d="http://schemas.microsoft.com/office/drawing/2017/model3d" Requires="am3d">
          <p:graphicFrame>
            <p:nvGraphicFramePr>
              <p:cNvPr id="8" name="3D Model 7" descr="Wifi Router">
                <a:extLst>
                  <a:ext uri="{FF2B5EF4-FFF2-40B4-BE49-F238E27FC236}">
                    <a16:creationId xmlns:a16="http://schemas.microsoft.com/office/drawing/2014/main" id="{24B94E3C-071B-4B8D-8B61-16FD973A727E}"/>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Wifi Router">
                <a:extLst>
                  <a:ext uri="{FF2B5EF4-FFF2-40B4-BE49-F238E27FC236}">
                    <a16:creationId xmlns:a16="http://schemas.microsoft.com/office/drawing/2014/main" id="{24B94E3C-071B-4B8D-8B61-16FD973A727E}"/>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
        <p:nvSpPr>
          <p:cNvPr id="2" name="Rectangle 1">
            <a:extLst>
              <a:ext uri="{FF2B5EF4-FFF2-40B4-BE49-F238E27FC236}">
                <a16:creationId xmlns:a16="http://schemas.microsoft.com/office/drawing/2014/main" id="{7C30DB5D-1D51-4D9A-9CC2-943B98E9D6B9}"/>
              </a:ext>
            </a:extLst>
          </p:cNvPr>
          <p:cNvSpPr/>
          <p:nvPr/>
        </p:nvSpPr>
        <p:spPr>
          <a:xfrm flipV="1">
            <a:off x="11958536" y="6858000"/>
            <a:ext cx="233464" cy="131457"/>
          </a:xfrm>
          <a:prstGeom prst="rect">
            <a:avLst/>
          </a:prstGeom>
          <a:blipFill dpi="0" rotWithShape="1">
            <a:blip r:embed="rId5">
              <a:alphaModFix amt="5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863774F-FD6F-4F9F-8378-4F37B3A68E0F}"/>
              </a:ext>
            </a:extLst>
          </p:cNvPr>
          <p:cNvSpPr txBox="1"/>
          <p:nvPr/>
        </p:nvSpPr>
        <p:spPr>
          <a:xfrm>
            <a:off x="4141971" y="6149992"/>
            <a:ext cx="3908058" cy="369332"/>
          </a:xfrm>
          <a:prstGeom prst="rect">
            <a:avLst/>
          </a:prstGeom>
          <a:noFill/>
        </p:spPr>
        <p:txBody>
          <a:bodyPr wrap="none" rtlCol="0">
            <a:spAutoFit/>
          </a:bodyPr>
          <a:lstStyle/>
          <a:p>
            <a:r>
              <a:rPr lang="en-IN" dirty="0"/>
              <a:t>Figure 2 Generic Graph Implementation</a:t>
            </a:r>
          </a:p>
        </p:txBody>
      </p:sp>
    </p:spTree>
    <p:extLst>
      <p:ext uri="{BB962C8B-B14F-4D97-AF65-F5344CB8AC3E}">
        <p14:creationId xmlns:p14="http://schemas.microsoft.com/office/powerpoint/2010/main" val="2073053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E1D8C-40DE-4A95-8B06-4526352EC228}"/>
              </a:ext>
            </a:extLst>
          </p:cNvPr>
          <p:cNvSpPr/>
          <p:nvPr/>
        </p:nvSpPr>
        <p:spPr>
          <a:xfrm>
            <a:off x="0" y="-6979"/>
            <a:ext cx="12192000" cy="6864979"/>
          </a:xfrm>
          <a:prstGeom prst="rect">
            <a:avLst/>
          </a:prstGeom>
          <a:blipFill dpi="0" rotWithShape="1">
            <a:blip r:embed="rId2">
              <a:alphaModFix amt="5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2EDCB3E-3E63-4F87-B0DA-B8B50887714D}"/>
              </a:ext>
            </a:extLst>
          </p:cNvPr>
          <p:cNvSpPr>
            <a:spLocks noGrp="1"/>
          </p:cNvSpPr>
          <p:nvPr>
            <p:ph type="title"/>
          </p:nvPr>
        </p:nvSpPr>
        <p:spPr>
          <a:xfrm>
            <a:off x="912440" y="3015076"/>
            <a:ext cx="10367120" cy="820867"/>
          </a:xfrm>
        </p:spPr>
        <p:txBody>
          <a:bodyPr>
            <a:noAutofit/>
          </a:bodyPr>
          <a:lstStyle/>
          <a:p>
            <a:r>
              <a:rPr lang="en-US" sz="4800" b="1" dirty="0">
                <a:solidFill>
                  <a:schemeClr val="tx1"/>
                </a:solidFill>
                <a:latin typeface="Times New Roman" panose="02020603050405020304" pitchFamily="18" charset="0"/>
              </a:rPr>
              <a:t>6.2 Implementing a Network Topology</a:t>
            </a:r>
            <a:endParaRPr lang="en-IN" sz="4800" dirty="0">
              <a:solidFill>
                <a:schemeClr val="tx1"/>
              </a:solidFill>
            </a:endParaRPr>
          </a:p>
        </p:txBody>
      </p:sp>
      <mc:AlternateContent xmlns:mc="http://schemas.openxmlformats.org/markup-compatibility/2006">
        <mc:Choice xmlns:am3d="http://schemas.microsoft.com/office/drawing/2017/model3d" Requires="am3d">
          <p:graphicFrame>
            <p:nvGraphicFramePr>
              <p:cNvPr id="3" name="3D Model 2" descr="Wifi Router">
                <a:extLst>
                  <a:ext uri="{FF2B5EF4-FFF2-40B4-BE49-F238E27FC236}">
                    <a16:creationId xmlns:a16="http://schemas.microsoft.com/office/drawing/2014/main" id="{CC441E2C-AD62-48A4-AD24-3866D0620C15}"/>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fi Router">
                <a:extLst>
                  <a:ext uri="{FF2B5EF4-FFF2-40B4-BE49-F238E27FC236}">
                    <a16:creationId xmlns:a16="http://schemas.microsoft.com/office/drawing/2014/main" id="{CC441E2C-AD62-48A4-AD24-3866D0620C15}"/>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243799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86EB6-0FF3-45E1-9427-67B3130CAF65}"/>
              </a:ext>
            </a:extLst>
          </p:cNvPr>
          <p:cNvSpPr>
            <a:spLocks noGrp="1"/>
          </p:cNvSpPr>
          <p:nvPr>
            <p:ph idx="1"/>
          </p:nvPr>
        </p:nvSpPr>
        <p:spPr>
          <a:xfrm>
            <a:off x="609600" y="1166018"/>
            <a:ext cx="10972800" cy="4525963"/>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After the implementation of Graph Data Structure we continues to </a:t>
            </a:r>
            <a:r>
              <a:rPr lang="en-IN" sz="2800" b="1" dirty="0">
                <a:latin typeface="Times New Roman" panose="02020603050405020304" pitchFamily="18" charset="0"/>
                <a:cs typeface="Times New Roman" panose="02020603050405020304" pitchFamily="18" charset="0"/>
              </a:rPr>
              <a:t>add Network Properties</a:t>
            </a:r>
            <a:r>
              <a:rPr lang="en-IN" sz="2800" dirty="0">
                <a:latin typeface="Times New Roman" panose="02020603050405020304" pitchFamily="18" charset="0"/>
                <a:cs typeface="Times New Roman" panose="02020603050405020304" pitchFamily="18" charset="0"/>
              </a:rPr>
              <a:t> to the Generic Graph i.e. </a:t>
            </a:r>
            <a:r>
              <a:rPr lang="en-IN" sz="2800" b="1" dirty="0">
                <a:latin typeface="Times New Roman" panose="02020603050405020304" pitchFamily="18" charset="0"/>
                <a:cs typeface="Times New Roman" panose="02020603050405020304" pitchFamily="18" charset="0"/>
              </a:rPr>
              <a:t>IP, MAC</a:t>
            </a:r>
            <a:r>
              <a:rPr lang="en-IN" sz="2800" dirty="0">
                <a:latin typeface="Times New Roman" panose="02020603050405020304" pitchFamily="18" charset="0"/>
                <a:cs typeface="Times New Roman" panose="02020603050405020304" pitchFamily="18" charset="0"/>
              </a:rPr>
              <a:t> Addresses and </a:t>
            </a:r>
            <a:r>
              <a:rPr lang="en-IN" sz="2800" b="1" dirty="0">
                <a:latin typeface="Times New Roman" panose="02020603050405020304" pitchFamily="18" charset="0"/>
                <a:cs typeface="Times New Roman" panose="02020603050405020304" pitchFamily="18" charset="0"/>
              </a:rPr>
              <a:t>Subnet</a:t>
            </a:r>
            <a:r>
              <a:rPr lang="en-IN" sz="2800" dirty="0">
                <a:latin typeface="Times New Roman" panose="02020603050405020304" pitchFamily="18" charset="0"/>
                <a:cs typeface="Times New Roman" panose="02020603050405020304" pitchFamily="18" charset="0"/>
              </a:rPr>
              <a:t> Mask. We are adding IP and MAC by creating our self defined Data Structure.</a:t>
            </a:r>
          </a:p>
          <a:p>
            <a:pPr marL="0" indent="0">
              <a:buNone/>
            </a:pPr>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Loopback Address is the unique address of a device.</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Each node has its own network properties.</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Links connecting nodes also have their own network properties.</a:t>
            </a:r>
          </a:p>
        </p:txBody>
      </p:sp>
      <mc:AlternateContent xmlns:mc="http://schemas.openxmlformats.org/markup-compatibility/2006">
        <mc:Choice xmlns:am3d="http://schemas.microsoft.com/office/drawing/2017/model3d" Requires="am3d">
          <p:graphicFrame>
            <p:nvGraphicFramePr>
              <p:cNvPr id="2" name="3D Model 1" descr="Wifi Router">
                <a:extLst>
                  <a:ext uri="{FF2B5EF4-FFF2-40B4-BE49-F238E27FC236}">
                    <a16:creationId xmlns:a16="http://schemas.microsoft.com/office/drawing/2014/main" id="{2E4D5DAE-150B-48A6-9F6F-2DEBFA0DACA1}"/>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fi Router">
                <a:extLst>
                  <a:ext uri="{FF2B5EF4-FFF2-40B4-BE49-F238E27FC236}">
                    <a16:creationId xmlns:a16="http://schemas.microsoft.com/office/drawing/2014/main" id="{2E4D5DAE-150B-48A6-9F6F-2DEBFA0DACA1}"/>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pic>
        <p:nvPicPr>
          <p:cNvPr id="4" name="Content Placeholder 4">
            <a:extLst>
              <a:ext uri="{FF2B5EF4-FFF2-40B4-BE49-F238E27FC236}">
                <a16:creationId xmlns:a16="http://schemas.microsoft.com/office/drawing/2014/main" id="{22612493-038D-4D97-A450-261498F854AA}"/>
              </a:ext>
            </a:extLst>
          </p:cNvPr>
          <p:cNvPicPr>
            <a:picLocks noChangeAspect="1"/>
          </p:cNvPicPr>
          <p:nvPr/>
        </p:nvPicPr>
        <p:blipFill>
          <a:blip r:embed="rId4"/>
          <a:stretch>
            <a:fillRect/>
          </a:stretch>
        </p:blipFill>
        <p:spPr>
          <a:xfrm flipV="1">
            <a:off x="6046699" y="3428999"/>
            <a:ext cx="98601" cy="45719"/>
          </a:xfrm>
          <a:prstGeom prst="rect">
            <a:avLst/>
          </a:prstGeom>
        </p:spPr>
      </p:pic>
      <p:pic>
        <p:nvPicPr>
          <p:cNvPr id="5" name="Content Placeholder 4">
            <a:extLst>
              <a:ext uri="{FF2B5EF4-FFF2-40B4-BE49-F238E27FC236}">
                <a16:creationId xmlns:a16="http://schemas.microsoft.com/office/drawing/2014/main" id="{FFDA9093-3CFD-4F62-A357-20FEFE2D5D13}"/>
              </a:ext>
            </a:extLst>
          </p:cNvPr>
          <p:cNvPicPr>
            <a:picLocks noChangeAspect="1"/>
          </p:cNvPicPr>
          <p:nvPr/>
        </p:nvPicPr>
        <p:blipFill>
          <a:blip r:embed="rId4"/>
          <a:stretch>
            <a:fillRect/>
          </a:stretch>
        </p:blipFill>
        <p:spPr>
          <a:xfrm>
            <a:off x="7798185" y="4673329"/>
            <a:ext cx="4393815" cy="2037303"/>
          </a:xfrm>
          <a:prstGeom prst="rect">
            <a:avLst/>
          </a:prstGeom>
        </p:spPr>
      </p:pic>
      <p:sp>
        <p:nvSpPr>
          <p:cNvPr id="7" name="TextBox 6">
            <a:extLst>
              <a:ext uri="{FF2B5EF4-FFF2-40B4-BE49-F238E27FC236}">
                <a16:creationId xmlns:a16="http://schemas.microsoft.com/office/drawing/2014/main" id="{48F66C9E-7501-43D3-ACF3-636B54045190}"/>
              </a:ext>
            </a:extLst>
          </p:cNvPr>
          <p:cNvSpPr txBox="1"/>
          <p:nvPr/>
        </p:nvSpPr>
        <p:spPr>
          <a:xfrm>
            <a:off x="8215702" y="5507314"/>
            <a:ext cx="3558780" cy="369332"/>
          </a:xfrm>
          <a:prstGeom prst="rect">
            <a:avLst/>
          </a:prstGeom>
          <a:noFill/>
        </p:spPr>
        <p:txBody>
          <a:bodyPr wrap="square">
            <a:spAutoFit/>
          </a:bodyPr>
          <a:lstStyle/>
          <a:p>
            <a:r>
              <a:rPr lang="en-US" dirty="0"/>
              <a:t>Figure 3 Network Topology Diagram</a:t>
            </a:r>
            <a:endParaRPr lang="en-IN" dirty="0"/>
          </a:p>
        </p:txBody>
      </p:sp>
    </p:spTree>
    <p:extLst>
      <p:ext uri="{BB962C8B-B14F-4D97-AF65-F5344CB8AC3E}">
        <p14:creationId xmlns:p14="http://schemas.microsoft.com/office/powerpoint/2010/main" val="49418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Wifi Router">
                <a:extLst>
                  <a:ext uri="{FF2B5EF4-FFF2-40B4-BE49-F238E27FC236}">
                    <a16:creationId xmlns:a16="http://schemas.microsoft.com/office/drawing/2014/main" id="{4A58B708-4868-4FF9-A701-684529632695}"/>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Wifi Router">
                <a:extLst>
                  <a:ext uri="{FF2B5EF4-FFF2-40B4-BE49-F238E27FC236}">
                    <a16:creationId xmlns:a16="http://schemas.microsoft.com/office/drawing/2014/main" id="{4A58B708-4868-4FF9-A701-684529632695}"/>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
        <p:nvSpPr>
          <p:cNvPr id="2" name="Rectangle 1">
            <a:extLst>
              <a:ext uri="{FF2B5EF4-FFF2-40B4-BE49-F238E27FC236}">
                <a16:creationId xmlns:a16="http://schemas.microsoft.com/office/drawing/2014/main" id="{20A8B2F3-4DFD-46D1-A621-FCD4B5F80A6D}"/>
              </a:ext>
            </a:extLst>
          </p:cNvPr>
          <p:cNvSpPr/>
          <p:nvPr/>
        </p:nvSpPr>
        <p:spPr>
          <a:xfrm>
            <a:off x="5735715" y="6858000"/>
            <a:ext cx="720569" cy="405320"/>
          </a:xfrm>
          <a:prstGeom prst="rect">
            <a:avLst/>
          </a:prstGeom>
          <a:blipFill dpi="0" rotWithShape="1">
            <a:blip r:embed="rId4">
              <a:alphaModFix amt="3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29AA1CB-228F-401E-B764-37655183279E}"/>
              </a:ext>
            </a:extLst>
          </p:cNvPr>
          <p:cNvSpPr txBox="1"/>
          <p:nvPr/>
        </p:nvSpPr>
        <p:spPr>
          <a:xfrm>
            <a:off x="3941854" y="6153245"/>
            <a:ext cx="4308292" cy="369332"/>
          </a:xfrm>
          <a:prstGeom prst="rect">
            <a:avLst/>
          </a:prstGeom>
          <a:noFill/>
        </p:spPr>
        <p:txBody>
          <a:bodyPr wrap="square">
            <a:spAutoFit/>
          </a:bodyPr>
          <a:lstStyle/>
          <a:p>
            <a:r>
              <a:rPr lang="en-US" dirty="0"/>
              <a:t>Figure 4 Network Topology Implementation</a:t>
            </a:r>
            <a:endParaRPr lang="en-IN" dirty="0"/>
          </a:p>
        </p:txBody>
      </p:sp>
      <p:pic>
        <p:nvPicPr>
          <p:cNvPr id="8" name="Content Placeholder 7">
            <a:extLst>
              <a:ext uri="{FF2B5EF4-FFF2-40B4-BE49-F238E27FC236}">
                <a16:creationId xmlns:a16="http://schemas.microsoft.com/office/drawing/2014/main" id="{656E3B36-FF56-41BC-9C1A-8A51459D00E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5456" y="998806"/>
            <a:ext cx="10961457" cy="4693175"/>
          </a:xfrm>
        </p:spPr>
      </p:pic>
    </p:spTree>
    <p:extLst>
      <p:ext uri="{BB962C8B-B14F-4D97-AF65-F5344CB8AC3E}">
        <p14:creationId xmlns:p14="http://schemas.microsoft.com/office/powerpoint/2010/main" val="84390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E1B4C7-E23B-4E8F-B9B1-8F18CE43EADD}"/>
              </a:ext>
            </a:extLst>
          </p:cNvPr>
          <p:cNvSpPr/>
          <p:nvPr/>
        </p:nvSpPr>
        <p:spPr>
          <a:xfrm>
            <a:off x="0" y="1"/>
            <a:ext cx="12191999" cy="6858000"/>
          </a:xfrm>
          <a:prstGeom prst="rect">
            <a:avLst/>
          </a:prstGeom>
          <a:blipFill dpi="0" rotWithShape="1">
            <a:blip r:embed="rId2">
              <a:alphaModFix amt="3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2EDCB3E-3E63-4F87-B0DA-B8B50887714D}"/>
              </a:ext>
            </a:extLst>
          </p:cNvPr>
          <p:cNvSpPr>
            <a:spLocks noGrp="1"/>
          </p:cNvSpPr>
          <p:nvPr>
            <p:ph type="title"/>
          </p:nvPr>
        </p:nvSpPr>
        <p:spPr>
          <a:xfrm>
            <a:off x="3278221" y="2991271"/>
            <a:ext cx="5635556" cy="875458"/>
          </a:xfrm>
        </p:spPr>
        <p:txBody>
          <a:bodyPr>
            <a:noAutofit/>
          </a:bodyPr>
          <a:lstStyle/>
          <a:p>
            <a:r>
              <a:rPr lang="en-US" sz="4800" b="1" dirty="0">
                <a:solidFill>
                  <a:schemeClr val="tx1"/>
                </a:solidFill>
                <a:latin typeface="Times New Roman" panose="02020603050405020304" pitchFamily="18" charset="0"/>
              </a:rPr>
              <a:t>6.3 Setting up a CLI</a:t>
            </a:r>
            <a:endParaRPr lang="en-IN" sz="4800" b="1" dirty="0">
              <a:solidFill>
                <a:schemeClr val="tx1"/>
              </a:solidFill>
              <a:latin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10C6E8F1-1A5C-48A5-9B1A-DE5CA110F9D2}"/>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10C6E8F1-1A5C-48A5-9B1A-DE5CA110F9D2}"/>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122465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F3F4E-7C6A-482D-A287-3467EF78B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CLI Responsibilities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E9DE34-6448-4BFB-81CF-5AD13881C734}"/>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Validate command syntax.</a:t>
            </a:r>
          </a:p>
          <a:p>
            <a:r>
              <a:rPr lang="en-IN" dirty="0">
                <a:latin typeface="Times New Roman" panose="02020603050405020304" pitchFamily="18" charset="0"/>
                <a:cs typeface="Times New Roman" panose="02020603050405020304" pitchFamily="18" charset="0"/>
              </a:rPr>
              <a:t>Validate if leaf node values are compatible with given leaf node expectations.</a:t>
            </a:r>
          </a:p>
          <a:p>
            <a:r>
              <a:rPr lang="en-IN" dirty="0">
                <a:latin typeface="Times New Roman" panose="02020603050405020304" pitchFamily="18" charset="0"/>
                <a:cs typeface="Times New Roman" panose="02020603050405020304" pitchFamily="18" charset="0"/>
              </a:rPr>
              <a:t>Send command to the project along with leaf node values for command processing.</a:t>
            </a:r>
          </a:p>
          <a:p>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BB12C53A-5FFF-491B-9532-8387ED20C26E}"/>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BB12C53A-5FFF-491B-9532-8387ED20C26E}"/>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21352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46EA5A4-A0A5-42AC-9C45-D94ED409DE25}"/>
              </a:ext>
            </a:extLst>
          </p:cNvPr>
          <p:cNvPicPr>
            <a:picLocks noGrp="1" noChangeAspect="1"/>
          </p:cNvPicPr>
          <p:nvPr>
            <p:ph idx="1"/>
          </p:nvPr>
        </p:nvPicPr>
        <p:blipFill>
          <a:blip r:embed="rId2"/>
          <a:stretch>
            <a:fillRect/>
          </a:stretch>
        </p:blipFill>
        <p:spPr>
          <a:xfrm>
            <a:off x="2292135" y="541016"/>
            <a:ext cx="7607730" cy="5775967"/>
          </a:xfrm>
        </p:spPr>
      </p:pic>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8865D4AB-9345-4BF6-993D-E2FC153CAE9B}"/>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8865D4AB-9345-4BF6-993D-E2FC153CAE9B}"/>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
        <p:nvSpPr>
          <p:cNvPr id="2" name="Rectangle 1">
            <a:extLst>
              <a:ext uri="{FF2B5EF4-FFF2-40B4-BE49-F238E27FC236}">
                <a16:creationId xmlns:a16="http://schemas.microsoft.com/office/drawing/2014/main" id="{83201766-2327-433B-8694-8217790CC70F}"/>
              </a:ext>
            </a:extLst>
          </p:cNvPr>
          <p:cNvSpPr/>
          <p:nvPr/>
        </p:nvSpPr>
        <p:spPr>
          <a:xfrm rot="10800000">
            <a:off x="5548008" y="6858000"/>
            <a:ext cx="1095983" cy="616422"/>
          </a:xfrm>
          <a:prstGeom prst="rect">
            <a:avLst/>
          </a:prstGeom>
          <a:blipFill dpi="0" rotWithShape="1">
            <a:blip r:embed="rId5" cstate="print">
              <a:alphaModFix amt="50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6BC0172-D14A-494D-AC5F-B487853206A1}"/>
              </a:ext>
            </a:extLst>
          </p:cNvPr>
          <p:cNvSpPr txBox="1"/>
          <p:nvPr/>
        </p:nvSpPr>
        <p:spPr>
          <a:xfrm>
            <a:off x="4558783" y="6316983"/>
            <a:ext cx="3074431" cy="369332"/>
          </a:xfrm>
          <a:prstGeom prst="rect">
            <a:avLst/>
          </a:prstGeom>
          <a:noFill/>
        </p:spPr>
        <p:txBody>
          <a:bodyPr wrap="none" rtlCol="0">
            <a:spAutoFit/>
          </a:bodyPr>
          <a:lstStyle/>
          <a:p>
            <a:r>
              <a:rPr lang="en-IN" dirty="0"/>
              <a:t>Figure 5 Implementation of CLI</a:t>
            </a:r>
          </a:p>
        </p:txBody>
      </p:sp>
    </p:spTree>
    <p:extLst>
      <p:ext uri="{BB962C8B-B14F-4D97-AF65-F5344CB8AC3E}">
        <p14:creationId xmlns:p14="http://schemas.microsoft.com/office/powerpoint/2010/main" val="1303670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0EA29D-3087-4202-9C8A-E05B12307C80}"/>
              </a:ext>
            </a:extLst>
          </p:cNvPr>
          <p:cNvPicPr>
            <a:picLocks noChangeAspect="1"/>
          </p:cNvPicPr>
          <p:nvPr/>
        </p:nvPicPr>
        <p:blipFill>
          <a:blip r:embed="rId2"/>
          <a:stretch>
            <a:fillRect/>
          </a:stretch>
        </p:blipFill>
        <p:spPr>
          <a:xfrm>
            <a:off x="6095999" y="3537802"/>
            <a:ext cx="50070" cy="45719"/>
          </a:xfrm>
          <a:prstGeom prst="rect">
            <a:avLst/>
          </a:prstGeom>
        </p:spPr>
      </p:pic>
      <p:sp>
        <p:nvSpPr>
          <p:cNvPr id="3" name="Rectangle 2">
            <a:extLst>
              <a:ext uri="{FF2B5EF4-FFF2-40B4-BE49-F238E27FC236}">
                <a16:creationId xmlns:a16="http://schemas.microsoft.com/office/drawing/2014/main" id="{679A3906-B768-47B7-AEC6-FEF88B3B8B57}"/>
              </a:ext>
            </a:extLst>
          </p:cNvPr>
          <p:cNvSpPr/>
          <p:nvPr/>
        </p:nvSpPr>
        <p:spPr>
          <a:xfrm>
            <a:off x="0" y="0"/>
            <a:ext cx="12192000" cy="6857239"/>
          </a:xfrm>
          <a:prstGeom prst="rect">
            <a:avLst/>
          </a:prstGeom>
          <a:blipFill dpi="0" rotWithShape="1">
            <a:blip r:embed="rId3">
              <a:alphaModFix amt="50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2EDCB3E-3E63-4F87-B0DA-B8B50887714D}"/>
              </a:ext>
            </a:extLst>
          </p:cNvPr>
          <p:cNvSpPr>
            <a:spLocks noGrp="1"/>
          </p:cNvSpPr>
          <p:nvPr>
            <p:ph type="title"/>
          </p:nvPr>
        </p:nvSpPr>
        <p:spPr>
          <a:xfrm>
            <a:off x="487955" y="2966332"/>
            <a:ext cx="11216088" cy="924574"/>
          </a:xfrm>
        </p:spPr>
        <p:txBody>
          <a:bodyPr>
            <a:noAutofit/>
          </a:bodyPr>
          <a:lstStyle/>
          <a:p>
            <a:r>
              <a:rPr lang="en-US" sz="4800" b="1" dirty="0">
                <a:solidFill>
                  <a:schemeClr val="tx1"/>
                </a:solidFill>
                <a:latin typeface="Times New Roman" panose="02020603050405020304" pitchFamily="18" charset="0"/>
              </a:rPr>
              <a:t>6.4 Adding the Communication Properties</a:t>
            </a:r>
            <a:endParaRPr lang="en-IN" sz="4800" dirty="0">
              <a:solidFill>
                <a:schemeClr val="tx1"/>
              </a:solidFill>
            </a:endParaRP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1A325581-DA4A-409C-B255-1E18F567C661}"/>
                  </a:ext>
                </a:extLst>
              </p:cNvPr>
              <p:cNvGraphicFramePr>
                <a:graphicFrameLocks noChangeAspect="1"/>
              </p:cNvGraphicFramePr>
              <p:nvPr/>
            </p:nvGraphicFramePr>
            <p:xfrm>
              <a:off x="12950" y="5002887"/>
              <a:ext cx="2006099" cy="1788518"/>
            </p:xfrm>
            <a:graphic>
              <a:graphicData uri="http://schemas.microsoft.com/office/drawing/2017/model3d">
                <am3d:model3d r:embed="rId4">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5"/>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1A325581-DA4A-409C-B255-1E18F567C661}"/>
                  </a:ext>
                </a:extLst>
              </p:cNvPr>
              <p:cNvPicPr>
                <a:picLocks noGrp="1" noRot="1" noChangeAspect="1" noMove="1" noResize="1" noEditPoints="1" noAdjustHandles="1" noChangeArrowheads="1" noChangeShapeType="1" noCrop="1"/>
              </p:cNvPicPr>
              <p:nvPr/>
            </p:nvPicPr>
            <p:blipFill>
              <a:blip r:embed="rId5"/>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305826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5CD35F-E658-41B1-B488-5B67A5357D96}"/>
              </a:ext>
            </a:extLst>
          </p:cNvPr>
          <p:cNvPicPr>
            <a:picLocks noGrp="1" noChangeAspect="1"/>
          </p:cNvPicPr>
          <p:nvPr>
            <p:ph idx="1"/>
          </p:nvPr>
        </p:nvPicPr>
        <p:blipFill>
          <a:blip r:embed="rId2"/>
          <a:stretch>
            <a:fillRect/>
          </a:stretch>
        </p:blipFill>
        <p:spPr>
          <a:xfrm>
            <a:off x="2742159" y="366585"/>
            <a:ext cx="6707682" cy="6124830"/>
          </a:xfrm>
        </p:spPr>
      </p:pic>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8122E3C6-EB88-483E-B261-10AE78818F49}"/>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8122E3C6-EB88-483E-B261-10AE78818F49}"/>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
        <p:nvSpPr>
          <p:cNvPr id="2" name="TextBox 1">
            <a:extLst>
              <a:ext uri="{FF2B5EF4-FFF2-40B4-BE49-F238E27FC236}">
                <a16:creationId xmlns:a16="http://schemas.microsoft.com/office/drawing/2014/main" id="{50B3ACDD-4BE9-41F6-B877-7C135FFBC634}"/>
              </a:ext>
            </a:extLst>
          </p:cNvPr>
          <p:cNvSpPr txBox="1"/>
          <p:nvPr/>
        </p:nvSpPr>
        <p:spPr>
          <a:xfrm>
            <a:off x="3920019" y="6306749"/>
            <a:ext cx="4351961" cy="369332"/>
          </a:xfrm>
          <a:prstGeom prst="rect">
            <a:avLst/>
          </a:prstGeom>
          <a:noFill/>
        </p:spPr>
        <p:txBody>
          <a:bodyPr wrap="none" rtlCol="0">
            <a:spAutoFit/>
          </a:bodyPr>
          <a:lstStyle/>
          <a:p>
            <a:r>
              <a:rPr lang="en-US" dirty="0"/>
              <a:t>Figure 6 Logical-Actual View Communication</a:t>
            </a:r>
            <a:endParaRPr lang="en-IN" dirty="0"/>
          </a:p>
        </p:txBody>
      </p:sp>
    </p:spTree>
    <p:extLst>
      <p:ext uri="{BB962C8B-B14F-4D97-AF65-F5344CB8AC3E}">
        <p14:creationId xmlns:p14="http://schemas.microsoft.com/office/powerpoint/2010/main" val="281589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75E177-9ED9-4108-A6E5-3F1D52D7F8CB}"/>
              </a:ext>
            </a:extLst>
          </p:cNvPr>
          <p:cNvSpPr txBox="1">
            <a:spLocks/>
          </p:cNvSpPr>
          <p:nvPr/>
        </p:nvSpPr>
        <p:spPr>
          <a:xfrm>
            <a:off x="-1" y="94520"/>
            <a:ext cx="12192000" cy="2020923"/>
          </a:xfrm>
          <a:prstGeom prst="rect">
            <a:avLst/>
          </a:prstGeom>
        </p:spPr>
        <p:txBody>
          <a:bodyPr vert="horz" lIns="91438" tIns="45719" rIns="91438" bIns="45719" rtlCol="0" anchor="ctr">
            <a:normAutofit fontScale="97500"/>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rPr>
              <a:t>Minor Project – 1</a:t>
            </a:r>
            <a:br>
              <a:rPr lang="en-US" sz="3200" b="1" dirty="0">
                <a:latin typeface="Times New Roman" panose="02020603050405020304" pitchFamily="18" charset="0"/>
              </a:rPr>
            </a:br>
            <a:r>
              <a:rPr lang="en-US" sz="3200" b="1" dirty="0">
                <a:latin typeface="Times New Roman" panose="02020603050405020304" pitchFamily="18" charset="0"/>
              </a:rPr>
              <a:t> </a:t>
            </a:r>
            <a:br>
              <a:rPr lang="en-US" sz="3200" b="1" dirty="0">
                <a:latin typeface="Times New Roman" panose="02020603050405020304" pitchFamily="18" charset="0"/>
              </a:rPr>
            </a:br>
            <a:r>
              <a:rPr lang="en-US" sz="3200" b="1" dirty="0">
                <a:latin typeface="Times New Roman" panose="02020603050405020304" pitchFamily="18" charset="0"/>
              </a:rPr>
              <a:t> Data Link Layer (L2 Routing) Implementation </a:t>
            </a:r>
            <a:br>
              <a:rPr lang="en-US" sz="3200" b="1" dirty="0">
                <a:latin typeface="Times New Roman" panose="02020603050405020304" pitchFamily="18" charset="0"/>
              </a:rPr>
            </a:br>
            <a:r>
              <a:rPr lang="en-IN" sz="3200" b="1" dirty="0">
                <a:latin typeface="Times New Roman" panose="02020603050405020304" pitchFamily="18" charset="0"/>
              </a:rPr>
              <a:t>(TCP/ IP Stack Functionality) </a:t>
            </a:r>
            <a:endParaRPr lang="en-US" b="1" dirty="0"/>
          </a:p>
        </p:txBody>
      </p:sp>
      <p:sp>
        <p:nvSpPr>
          <p:cNvPr id="6" name="TextBox 5">
            <a:extLst>
              <a:ext uri="{FF2B5EF4-FFF2-40B4-BE49-F238E27FC236}">
                <a16:creationId xmlns:a16="http://schemas.microsoft.com/office/drawing/2014/main" id="{C71840E0-F5C4-40A3-BD74-3CDC99600842}"/>
              </a:ext>
            </a:extLst>
          </p:cNvPr>
          <p:cNvSpPr txBox="1"/>
          <p:nvPr/>
        </p:nvSpPr>
        <p:spPr>
          <a:xfrm>
            <a:off x="-1" y="2267357"/>
            <a:ext cx="12192000" cy="3477875"/>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Mid-Sem Presentation</a:t>
            </a:r>
          </a:p>
          <a:p>
            <a:pPr algn="ctr"/>
            <a:r>
              <a:rPr lang="en-US" sz="2000" dirty="0">
                <a:latin typeface="Times New Roman" panose="02020603050405020304" pitchFamily="18" charset="0"/>
                <a:cs typeface="Times New Roman" panose="02020603050405020304" pitchFamily="18" charset="0"/>
              </a:rPr>
              <a:t>In partial fulfillment of the requirements</a:t>
            </a:r>
          </a:p>
          <a:p>
            <a:pPr algn="ctr"/>
            <a:r>
              <a:rPr lang="en-US" sz="2000" dirty="0">
                <a:latin typeface="Times New Roman" panose="02020603050405020304" pitchFamily="18" charset="0"/>
                <a:cs typeface="Times New Roman" panose="02020603050405020304" pitchFamily="18" charset="0"/>
              </a:rPr>
              <a:t>For the course of </a:t>
            </a:r>
          </a:p>
          <a:p>
            <a:pPr algn="ctr"/>
            <a:r>
              <a:rPr lang="en-US" sz="2000" b="1" dirty="0">
                <a:latin typeface="Times New Roman" panose="02020603050405020304" pitchFamily="18" charset="0"/>
                <a:cs typeface="Times New Roman" panose="02020603050405020304" pitchFamily="18" charset="0"/>
              </a:rPr>
              <a:t>Minor Project-1</a:t>
            </a: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Under the guidance of</a:t>
            </a:r>
          </a:p>
          <a:p>
            <a:pPr algn="ctr"/>
            <a:r>
              <a:rPr lang="en-US" sz="2000" b="1" dirty="0">
                <a:latin typeface="Times New Roman" panose="02020603050405020304" pitchFamily="18" charset="0"/>
                <a:cs typeface="Times New Roman" panose="02020603050405020304" pitchFamily="18" charset="0"/>
              </a:rPr>
              <a:t>Ms. Avita Katal</a:t>
            </a: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By</a:t>
            </a:r>
          </a:p>
          <a:p>
            <a:pPr algn="ctr"/>
            <a:endParaRPr lang="en-US"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811D5886-4865-45FB-BC9B-F3BF940E58BD}"/>
              </a:ext>
            </a:extLst>
          </p:cNvPr>
          <p:cNvGraphicFramePr>
            <a:graphicFrameLocks noGrp="1"/>
          </p:cNvGraphicFramePr>
          <p:nvPr>
            <p:extLst>
              <p:ext uri="{D42A27DB-BD31-4B8C-83A1-F6EECF244321}">
                <p14:modId xmlns:p14="http://schemas.microsoft.com/office/powerpoint/2010/main" val="331549257"/>
              </p:ext>
            </p:extLst>
          </p:nvPr>
        </p:nvGraphicFramePr>
        <p:xfrm>
          <a:off x="2032000" y="5107426"/>
          <a:ext cx="8127999" cy="111252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1056986540"/>
                    </a:ext>
                  </a:extLst>
                </a:gridCol>
                <a:gridCol w="2709333">
                  <a:extLst>
                    <a:ext uri="{9D8B030D-6E8A-4147-A177-3AD203B41FA5}">
                      <a16:colId xmlns:a16="http://schemas.microsoft.com/office/drawing/2014/main" val="1145467762"/>
                    </a:ext>
                  </a:extLst>
                </a:gridCol>
                <a:gridCol w="2709333">
                  <a:extLst>
                    <a:ext uri="{9D8B030D-6E8A-4147-A177-3AD203B41FA5}">
                      <a16:colId xmlns:a16="http://schemas.microsoft.com/office/drawing/2014/main" val="350926425"/>
                    </a:ext>
                  </a:extLst>
                </a:gridCol>
              </a:tblGrid>
              <a:tr h="370840">
                <a:tc>
                  <a:txBody>
                    <a:bodyPr/>
                    <a:lstStyle/>
                    <a:p>
                      <a:pPr algn="ctr"/>
                      <a:r>
                        <a:rPr lang="en-US" sz="1800" b="1" dirty="0">
                          <a:solidFill>
                            <a:schemeClr val="tx1"/>
                          </a:solidFill>
                        </a:rPr>
                        <a:t>Kshitiz Saini</a:t>
                      </a:r>
                      <a:endParaRPr lang="en-IN" sz="1800" b="1" dirty="0">
                        <a:solidFill>
                          <a:schemeClr val="tx1"/>
                        </a:solidFill>
                      </a:endParaRPr>
                    </a:p>
                  </a:txBody>
                  <a:tcPr/>
                </a:tc>
                <a:tc>
                  <a:txBody>
                    <a:bodyPr/>
                    <a:lstStyle/>
                    <a:p>
                      <a:pPr algn="ctr"/>
                      <a:r>
                        <a:rPr lang="en-US" sz="1800" b="1" dirty="0">
                          <a:solidFill>
                            <a:schemeClr val="tx1"/>
                          </a:solidFill>
                        </a:rPr>
                        <a:t>500067035</a:t>
                      </a:r>
                      <a:endParaRPr lang="en-IN" sz="1800" b="1" dirty="0">
                        <a:solidFill>
                          <a:schemeClr val="tx1"/>
                        </a:solidFill>
                      </a:endParaRPr>
                    </a:p>
                  </a:txBody>
                  <a:tcPr/>
                </a:tc>
                <a:tc>
                  <a:txBody>
                    <a:bodyPr/>
                    <a:lstStyle/>
                    <a:p>
                      <a:pPr algn="ctr"/>
                      <a:r>
                        <a:rPr lang="en-US" sz="1800" b="1" dirty="0">
                          <a:solidFill>
                            <a:schemeClr val="tx1"/>
                          </a:solidFill>
                        </a:rPr>
                        <a:t>R171218058</a:t>
                      </a:r>
                      <a:endParaRPr lang="en-IN" sz="1800" b="1" dirty="0">
                        <a:solidFill>
                          <a:schemeClr val="tx1"/>
                        </a:solidFill>
                      </a:endParaRPr>
                    </a:p>
                  </a:txBody>
                  <a:tcPr/>
                </a:tc>
                <a:extLst>
                  <a:ext uri="{0D108BD9-81ED-4DB2-BD59-A6C34878D82A}">
                    <a16:rowId xmlns:a16="http://schemas.microsoft.com/office/drawing/2014/main" val="4245785078"/>
                  </a:ext>
                </a:extLst>
              </a:tr>
              <a:tr h="370840">
                <a:tc>
                  <a:txBody>
                    <a:bodyPr/>
                    <a:lstStyle/>
                    <a:p>
                      <a:pPr algn="ctr"/>
                      <a:r>
                        <a:rPr lang="en-US" sz="1800" b="1" dirty="0">
                          <a:solidFill>
                            <a:schemeClr val="tx1"/>
                          </a:solidFill>
                        </a:rPr>
                        <a:t>Saloni Saxena</a:t>
                      </a:r>
                      <a:endParaRPr lang="en-IN" sz="1800" b="1" dirty="0">
                        <a:solidFill>
                          <a:schemeClr val="tx1"/>
                        </a:solidFill>
                      </a:endParaRPr>
                    </a:p>
                  </a:txBody>
                  <a:tcPr/>
                </a:tc>
                <a:tc>
                  <a:txBody>
                    <a:bodyPr/>
                    <a:lstStyle/>
                    <a:p>
                      <a:pPr algn="ctr"/>
                      <a:r>
                        <a:rPr lang="en-US" sz="1800" b="1" dirty="0">
                          <a:solidFill>
                            <a:schemeClr val="tx1"/>
                          </a:solidFill>
                        </a:rPr>
                        <a:t>500067409</a:t>
                      </a:r>
                      <a:endParaRPr lang="en-IN" sz="1800" b="1" dirty="0">
                        <a:solidFill>
                          <a:schemeClr val="tx1"/>
                        </a:solidFill>
                      </a:endParaRPr>
                    </a:p>
                  </a:txBody>
                  <a:tcPr/>
                </a:tc>
                <a:tc>
                  <a:txBody>
                    <a:bodyPr/>
                    <a:lstStyle/>
                    <a:p>
                      <a:pPr algn="ctr"/>
                      <a:r>
                        <a:rPr lang="en-US" sz="1800" b="1" dirty="0">
                          <a:solidFill>
                            <a:schemeClr val="tx1"/>
                          </a:solidFill>
                        </a:rPr>
                        <a:t>R110218131</a:t>
                      </a:r>
                      <a:endParaRPr lang="en-IN" sz="1800" b="1" dirty="0">
                        <a:solidFill>
                          <a:schemeClr val="tx1"/>
                        </a:solidFill>
                      </a:endParaRPr>
                    </a:p>
                  </a:txBody>
                  <a:tcPr/>
                </a:tc>
                <a:extLst>
                  <a:ext uri="{0D108BD9-81ED-4DB2-BD59-A6C34878D82A}">
                    <a16:rowId xmlns:a16="http://schemas.microsoft.com/office/drawing/2014/main" val="3326674279"/>
                  </a:ext>
                </a:extLst>
              </a:tr>
              <a:tr h="370840">
                <a:tc>
                  <a:txBody>
                    <a:bodyPr/>
                    <a:lstStyle/>
                    <a:p>
                      <a:pPr algn="ctr"/>
                      <a:r>
                        <a:rPr lang="en-US" sz="1800" b="1" dirty="0">
                          <a:solidFill>
                            <a:schemeClr val="tx1"/>
                          </a:solidFill>
                        </a:rPr>
                        <a:t>Pratyusha Agarwal</a:t>
                      </a:r>
                      <a:endParaRPr lang="en-IN" sz="1800" b="1" dirty="0">
                        <a:solidFill>
                          <a:schemeClr val="tx1"/>
                        </a:solidFill>
                      </a:endParaRPr>
                    </a:p>
                  </a:txBody>
                  <a:tcPr/>
                </a:tc>
                <a:tc>
                  <a:txBody>
                    <a:bodyPr/>
                    <a:lstStyle/>
                    <a:p>
                      <a:pPr algn="ctr"/>
                      <a:r>
                        <a:rPr lang="en-US" sz="1800" b="1" dirty="0">
                          <a:solidFill>
                            <a:schemeClr val="tx1"/>
                          </a:solidFill>
                        </a:rPr>
                        <a:t>500068293</a:t>
                      </a:r>
                      <a:endParaRPr lang="en-IN" sz="1800" b="1" dirty="0">
                        <a:solidFill>
                          <a:schemeClr val="tx1"/>
                        </a:solidFill>
                      </a:endParaRPr>
                    </a:p>
                  </a:txBody>
                  <a:tcPr/>
                </a:tc>
                <a:tc>
                  <a:txBody>
                    <a:bodyPr/>
                    <a:lstStyle/>
                    <a:p>
                      <a:pPr algn="ctr"/>
                      <a:r>
                        <a:rPr lang="en-US" sz="1800" b="1" dirty="0">
                          <a:solidFill>
                            <a:schemeClr val="tx1"/>
                          </a:solidFill>
                        </a:rPr>
                        <a:t>R110218107</a:t>
                      </a:r>
                      <a:endParaRPr lang="en-IN" sz="1800" b="1" dirty="0">
                        <a:solidFill>
                          <a:schemeClr val="tx1"/>
                        </a:solidFill>
                      </a:endParaRPr>
                    </a:p>
                  </a:txBody>
                  <a:tcPr/>
                </a:tc>
                <a:extLst>
                  <a:ext uri="{0D108BD9-81ED-4DB2-BD59-A6C34878D82A}">
                    <a16:rowId xmlns:a16="http://schemas.microsoft.com/office/drawing/2014/main" val="898666721"/>
                  </a:ext>
                </a:extLst>
              </a:tr>
            </a:tbl>
          </a:graphicData>
        </a:graphic>
      </p:graphicFrame>
      <mc:AlternateContent xmlns:mc="http://schemas.openxmlformats.org/markup-compatibility/2006">
        <mc:Choice xmlns:am3d="http://schemas.microsoft.com/office/drawing/2017/model3d" Requires="am3d">
          <p:graphicFrame>
            <p:nvGraphicFramePr>
              <p:cNvPr id="10" name="3D Model 9" descr="Wifi Router">
                <a:extLst>
                  <a:ext uri="{FF2B5EF4-FFF2-40B4-BE49-F238E27FC236}">
                    <a16:creationId xmlns:a16="http://schemas.microsoft.com/office/drawing/2014/main" id="{22FF970F-EE54-4DF4-822B-0B2CF4115FBC}"/>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Wifi Router">
                <a:extLst>
                  <a:ext uri="{FF2B5EF4-FFF2-40B4-BE49-F238E27FC236}">
                    <a16:creationId xmlns:a16="http://schemas.microsoft.com/office/drawing/2014/main" id="{22FF970F-EE54-4DF4-822B-0B2CF4115FBC}"/>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164456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AF69-90C6-4C44-B881-8299C1918E5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Communication Algorithm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A6071C-4570-4CDA-9CBD-E3004AC36C3F}"/>
              </a:ext>
            </a:extLst>
          </p:cNvPr>
          <p:cNvSpPr>
            <a:spLocks noGrp="1"/>
          </p:cNvSpPr>
          <p:nvPr>
            <p:ph idx="1"/>
          </p:nvPr>
        </p:nvSpPr>
        <p:spPr/>
        <p:txBody>
          <a:bodyPr>
            <a:normAutofit/>
          </a:bodyPr>
          <a:lstStyle/>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Assigning unique UDP port number to each node of the topology.</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Opening a UDP socket for all port numbers.</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Listening on all UDP sockets.</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Nodes communicates by sending data to </a:t>
            </a:r>
            <a:r>
              <a:rPr lang="en-US" sz="2800" dirty="0" err="1">
                <a:latin typeface="Times New Roman" panose="02020603050405020304" pitchFamily="18" charset="0"/>
                <a:cs typeface="Times New Roman" panose="02020603050405020304" pitchFamily="18" charset="0"/>
              </a:rPr>
              <a:t>dest</a:t>
            </a:r>
            <a:r>
              <a:rPr lang="en-US" sz="2800" dirty="0">
                <a:latin typeface="Times New Roman" panose="02020603050405020304" pitchFamily="18" charset="0"/>
                <a:cs typeface="Times New Roman" panose="02020603050405020304" pitchFamily="18" charset="0"/>
              </a:rPr>
              <a:t>. node with IP=127.0.0.1.</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Underlying OS echoes back all data back to the application.</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Handing over the data to the destination port number.</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Using auxiliary information, recipient interface name is known.</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Actual frame is received to the destination node on an given interface.</a:t>
            </a:r>
          </a:p>
          <a:p>
            <a:pPr marL="0" indent="0">
              <a:buNone/>
            </a:pPr>
            <a:endParaRPr lang="en-I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8122E3C6-EB88-483E-B261-10AE78818F49}"/>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8122E3C6-EB88-483E-B261-10AE78818F49}"/>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74045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780D3C92-D246-4B33-8C10-EBDB7C8F64E2}"/>
              </a:ext>
            </a:extLst>
          </p:cNvPr>
          <p:cNvPicPr>
            <a:picLocks noGrp="1" noChangeAspect="1"/>
          </p:cNvPicPr>
          <p:nvPr>
            <p:ph idx="1"/>
          </p:nvPr>
        </p:nvPicPr>
        <p:blipFill>
          <a:blip r:embed="rId2"/>
          <a:stretch>
            <a:fillRect/>
          </a:stretch>
        </p:blipFill>
        <p:spPr>
          <a:xfrm>
            <a:off x="609600" y="894081"/>
            <a:ext cx="10972800" cy="4850046"/>
          </a:xfrm>
        </p:spPr>
      </p:pic>
      <p:sp>
        <p:nvSpPr>
          <p:cNvPr id="2" name="TextBox 1">
            <a:extLst>
              <a:ext uri="{FF2B5EF4-FFF2-40B4-BE49-F238E27FC236}">
                <a16:creationId xmlns:a16="http://schemas.microsoft.com/office/drawing/2014/main" id="{6D449D07-A6DE-4C75-93EF-13D236AA0F75}"/>
              </a:ext>
            </a:extLst>
          </p:cNvPr>
          <p:cNvSpPr txBox="1"/>
          <p:nvPr/>
        </p:nvSpPr>
        <p:spPr>
          <a:xfrm>
            <a:off x="4104461" y="5744127"/>
            <a:ext cx="3983078" cy="369332"/>
          </a:xfrm>
          <a:prstGeom prst="rect">
            <a:avLst/>
          </a:prstGeom>
          <a:noFill/>
        </p:spPr>
        <p:txBody>
          <a:bodyPr wrap="none" rtlCol="0">
            <a:spAutoFit/>
          </a:bodyPr>
          <a:lstStyle/>
          <a:p>
            <a:r>
              <a:rPr lang="en-IN" dirty="0"/>
              <a:t>Figure 7 Communication between nodes</a:t>
            </a:r>
          </a:p>
        </p:txBody>
      </p:sp>
    </p:spTree>
    <p:extLst>
      <p:ext uri="{BB962C8B-B14F-4D97-AF65-F5344CB8AC3E}">
        <p14:creationId xmlns:p14="http://schemas.microsoft.com/office/powerpoint/2010/main" val="1483506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9276-9B40-4320-8939-8588C77D09B3}"/>
              </a:ext>
            </a:extLst>
          </p:cNvPr>
          <p:cNvSpPr>
            <a:spLocks noGrp="1"/>
          </p:cNvSpPr>
          <p:nvPr>
            <p:ph type="title"/>
          </p:nvPr>
        </p:nvSpPr>
        <p:spPr>
          <a:xfrm>
            <a:off x="838200" y="252584"/>
            <a:ext cx="10515600" cy="1325563"/>
          </a:xfrm>
        </p:spPr>
        <p:txBody>
          <a:bodyPr/>
          <a:lstStyle/>
          <a:p>
            <a:r>
              <a:rPr lang="en-US" b="1" dirty="0">
                <a:latin typeface="Times New Roman" panose="02020603050405020304" pitchFamily="18" charset="0"/>
                <a:cs typeface="Times New Roman" panose="02020603050405020304" pitchFamily="18" charset="0"/>
              </a:rPr>
              <a:t>6.5 Data Flow Diagram</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6C7C7A5-98F8-479C-BBDE-9E6A7AD5F471}"/>
              </a:ext>
            </a:extLst>
          </p:cNvPr>
          <p:cNvPicPr>
            <a:picLocks noGrp="1" noChangeAspect="1"/>
          </p:cNvPicPr>
          <p:nvPr>
            <p:ph idx="1"/>
          </p:nvPr>
        </p:nvPicPr>
        <p:blipFill>
          <a:blip r:embed="rId2"/>
          <a:stretch>
            <a:fillRect/>
          </a:stretch>
        </p:blipFill>
        <p:spPr>
          <a:xfrm>
            <a:off x="1633393" y="1226664"/>
            <a:ext cx="8925214" cy="5378752"/>
          </a:xfrm>
        </p:spPr>
      </p:pic>
    </p:spTree>
    <p:extLst>
      <p:ext uri="{BB962C8B-B14F-4D97-AF65-F5344CB8AC3E}">
        <p14:creationId xmlns:p14="http://schemas.microsoft.com/office/powerpoint/2010/main" val="42785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772E63-3878-42E7-B17E-8A6B7EDFA8DE}"/>
              </a:ext>
            </a:extLst>
          </p:cNvPr>
          <p:cNvPicPr>
            <a:picLocks noGrp="1" noChangeAspect="1"/>
          </p:cNvPicPr>
          <p:nvPr>
            <p:ph idx="1"/>
          </p:nvPr>
        </p:nvPicPr>
        <p:blipFill>
          <a:blip r:embed="rId2"/>
          <a:srcRect/>
          <a:stretch/>
        </p:blipFill>
        <p:spPr>
          <a:xfrm>
            <a:off x="1283194" y="1248886"/>
            <a:ext cx="9930412" cy="5182905"/>
          </a:xfrm>
        </p:spPr>
      </p:pic>
      <p:sp>
        <p:nvSpPr>
          <p:cNvPr id="2" name="Title 1">
            <a:extLst>
              <a:ext uri="{FF2B5EF4-FFF2-40B4-BE49-F238E27FC236}">
                <a16:creationId xmlns:a16="http://schemas.microsoft.com/office/drawing/2014/main" id="{791E8AAB-1F2C-40E7-A38C-CF65459E44E8}"/>
              </a:ext>
            </a:extLst>
          </p:cNvPr>
          <p:cNvSpPr>
            <a:spLocks noGrp="1"/>
          </p:cNvSpPr>
          <p:nvPr>
            <p:ph type="title"/>
          </p:nvPr>
        </p:nvSpPr>
        <p:spPr>
          <a:xfrm>
            <a:off x="762000" y="105886"/>
            <a:ext cx="10972800" cy="1143000"/>
          </a:xfrm>
        </p:spPr>
        <p:txBody>
          <a:bodyPr/>
          <a:lstStyle/>
          <a:p>
            <a:r>
              <a:rPr lang="en-US" b="1" dirty="0">
                <a:latin typeface="Times New Roman" panose="02020603050405020304" pitchFamily="18" charset="0"/>
                <a:cs typeface="Times New Roman" panose="02020603050405020304" pitchFamily="18" charset="0"/>
              </a:rPr>
              <a:t>7. Pert Chart</a:t>
            </a:r>
            <a:endParaRPr lang="en-IN"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3" name="3D Model 2" descr="Wifi Router">
                <a:extLst>
                  <a:ext uri="{FF2B5EF4-FFF2-40B4-BE49-F238E27FC236}">
                    <a16:creationId xmlns:a16="http://schemas.microsoft.com/office/drawing/2014/main" id="{58188727-6D27-409F-9588-E9E3BC4DC559}"/>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fi Router">
                <a:extLst>
                  <a:ext uri="{FF2B5EF4-FFF2-40B4-BE49-F238E27FC236}">
                    <a16:creationId xmlns:a16="http://schemas.microsoft.com/office/drawing/2014/main" id="{58188727-6D27-409F-9588-E9E3BC4DC559}"/>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pic>
        <p:nvPicPr>
          <p:cNvPr id="7" name="Picture 6">
            <a:extLst>
              <a:ext uri="{FF2B5EF4-FFF2-40B4-BE49-F238E27FC236}">
                <a16:creationId xmlns:a16="http://schemas.microsoft.com/office/drawing/2014/main" id="{5537326B-D290-4707-B610-B0EEF225E3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080368" y="1513743"/>
            <a:ext cx="836569" cy="472328"/>
          </a:xfrm>
          <a:prstGeom prst="rect">
            <a:avLst/>
          </a:prstGeom>
        </p:spPr>
      </p:pic>
      <p:pic>
        <p:nvPicPr>
          <p:cNvPr id="9" name="Picture 8">
            <a:extLst>
              <a:ext uri="{FF2B5EF4-FFF2-40B4-BE49-F238E27FC236}">
                <a16:creationId xmlns:a16="http://schemas.microsoft.com/office/drawing/2014/main" id="{B064CF6F-D73F-4291-AFFF-A234AC2AFB7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269088" y="1504016"/>
            <a:ext cx="836569" cy="472328"/>
          </a:xfrm>
          <a:prstGeom prst="rect">
            <a:avLst/>
          </a:prstGeom>
        </p:spPr>
      </p:pic>
      <p:pic>
        <p:nvPicPr>
          <p:cNvPr id="11" name="Picture 10">
            <a:extLst>
              <a:ext uri="{FF2B5EF4-FFF2-40B4-BE49-F238E27FC236}">
                <a16:creationId xmlns:a16="http://schemas.microsoft.com/office/drawing/2014/main" id="{2F073A2C-0761-475F-9D0E-F88A20EA5AF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435112" y="1523468"/>
            <a:ext cx="836569" cy="472328"/>
          </a:xfrm>
          <a:prstGeom prst="rect">
            <a:avLst/>
          </a:prstGeom>
        </p:spPr>
      </p:pic>
      <p:pic>
        <p:nvPicPr>
          <p:cNvPr id="13" name="Picture 12">
            <a:extLst>
              <a:ext uri="{FF2B5EF4-FFF2-40B4-BE49-F238E27FC236}">
                <a16:creationId xmlns:a16="http://schemas.microsoft.com/office/drawing/2014/main" id="{62A46ECE-9A5C-4D4B-A4FD-CBD1E71E59D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379349" y="1523476"/>
            <a:ext cx="836569" cy="472328"/>
          </a:xfrm>
          <a:prstGeom prst="rect">
            <a:avLst/>
          </a:prstGeom>
        </p:spPr>
      </p:pic>
      <p:pic>
        <p:nvPicPr>
          <p:cNvPr id="15" name="Picture 14">
            <a:extLst>
              <a:ext uri="{FF2B5EF4-FFF2-40B4-BE49-F238E27FC236}">
                <a16:creationId xmlns:a16="http://schemas.microsoft.com/office/drawing/2014/main" id="{5BB42740-4868-4FBA-B5F7-99B5B94582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379346" y="3008559"/>
            <a:ext cx="836569" cy="472328"/>
          </a:xfrm>
          <a:prstGeom prst="rect">
            <a:avLst/>
          </a:prstGeom>
        </p:spPr>
      </p:pic>
      <p:pic>
        <p:nvPicPr>
          <p:cNvPr id="17" name="Picture 16">
            <a:extLst>
              <a:ext uri="{FF2B5EF4-FFF2-40B4-BE49-F238E27FC236}">
                <a16:creationId xmlns:a16="http://schemas.microsoft.com/office/drawing/2014/main" id="{C5C8C316-CBC4-496D-B335-6739860E14F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441599" y="3008559"/>
            <a:ext cx="836569" cy="472328"/>
          </a:xfrm>
          <a:prstGeom prst="rect">
            <a:avLst/>
          </a:prstGeom>
        </p:spPr>
      </p:pic>
      <p:pic>
        <p:nvPicPr>
          <p:cNvPr id="19" name="Picture 18">
            <a:extLst>
              <a:ext uri="{FF2B5EF4-FFF2-40B4-BE49-F238E27FC236}">
                <a16:creationId xmlns:a16="http://schemas.microsoft.com/office/drawing/2014/main" id="{452C356A-2CE5-4A17-908A-7DA85B6A6C3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256120" y="3008556"/>
            <a:ext cx="836569" cy="472328"/>
          </a:xfrm>
          <a:prstGeom prst="rect">
            <a:avLst/>
          </a:prstGeom>
        </p:spPr>
      </p:pic>
    </p:spTree>
    <p:extLst>
      <p:ext uri="{BB962C8B-B14F-4D97-AF65-F5344CB8AC3E}">
        <p14:creationId xmlns:p14="http://schemas.microsoft.com/office/powerpoint/2010/main" val="3494692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A1BC-46FC-480C-B2FB-3420CE79E84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8. 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68023B-436B-46D3-9C75-BC75C65C26A9}"/>
              </a:ext>
            </a:extLst>
          </p:cNvPr>
          <p:cNvSpPr>
            <a:spLocks noGrp="1"/>
          </p:cNvSpPr>
          <p:nvPr>
            <p:ph idx="1"/>
          </p:nvPr>
        </p:nvSpPr>
        <p:spPr/>
        <p:txBody>
          <a:bodyPr/>
          <a:lstStyle/>
          <a:p>
            <a:pPr marL="0" indent="0">
              <a:lnSpc>
                <a:spcPct val="115000"/>
              </a:lnSpc>
              <a:buNone/>
              <a:tabLst>
                <a:tab pos="1714500" algn="l"/>
              </a:tabLst>
            </a:pPr>
            <a:r>
              <a:rPr lang="en-GB" sz="1800" b="1" dirty="0">
                <a:effectLst/>
                <a:latin typeface="Times New Roman" panose="02020603050405020304" pitchFamily="18" charset="0"/>
                <a:ea typeface="Times New Roman" panose="02020603050405020304" pitchFamily="18" charset="0"/>
              </a:rPr>
              <a:t>[1]    </a:t>
            </a:r>
            <a:r>
              <a:rPr lang="en-GB" sz="1800" dirty="0">
                <a:effectLst/>
                <a:latin typeface="Times New Roman" panose="02020603050405020304" pitchFamily="18" charset="0"/>
                <a:ea typeface="Times New Roman" panose="02020603050405020304" pitchFamily="18" charset="0"/>
              </a:rPr>
              <a:t>C Plummer, </a:t>
            </a:r>
            <a:r>
              <a:rPr lang="en-GB" sz="1800" b="1" i="1" dirty="0">
                <a:effectLst/>
                <a:latin typeface="Times New Roman" panose="02020603050405020304" pitchFamily="18" charset="0"/>
                <a:ea typeface="Times New Roman" panose="02020603050405020304" pitchFamily="18" charset="0"/>
              </a:rPr>
              <a:t>“</a:t>
            </a:r>
            <a:r>
              <a:rPr lang="en-GB" sz="1800" u="none" strike="noStrike" dirty="0">
                <a:effectLst/>
                <a:latin typeface="Times New Roman" panose="02020603050405020304" pitchFamily="18" charset="0"/>
                <a:ea typeface="Times New Roman" panose="02020603050405020304" pitchFamily="18" charset="0"/>
              </a:rPr>
              <a:t>An Ethernet Address Resolution Protocol</a:t>
            </a:r>
            <a:r>
              <a:rPr lang="en-GB" sz="1800" b="1" i="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 Massachusetts Institute of Technology (MIT), Internet Engineering Task Force, 1982</a:t>
            </a:r>
            <a:endParaRPr lang="en-IN" sz="1800" dirty="0">
              <a:effectLst/>
              <a:latin typeface="Arial" panose="020B0604020202020204" pitchFamily="34" charset="0"/>
              <a:ea typeface="Arial" panose="020B0604020202020204" pitchFamily="34" charset="0"/>
            </a:endParaRPr>
          </a:p>
          <a:p>
            <a:pPr marL="0" indent="0">
              <a:lnSpc>
                <a:spcPct val="115000"/>
              </a:lnSpc>
              <a:buNone/>
              <a:tabLst>
                <a:tab pos="1714500" algn="l"/>
              </a:tabLst>
            </a:pPr>
            <a:r>
              <a:rPr lang="en-GB" sz="1800" dirty="0">
                <a:effectLst/>
                <a:latin typeface="Times New Roman" panose="02020603050405020304" pitchFamily="18" charset="0"/>
                <a:ea typeface="Times New Roman" panose="02020603050405020304" pitchFamily="18"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tabLst>
                <a:tab pos="1714500" algn="l"/>
              </a:tabLst>
            </a:pPr>
            <a:r>
              <a:rPr lang="en-GB" sz="1800" b="1" dirty="0">
                <a:effectLst/>
                <a:latin typeface="Times New Roman" panose="02020603050405020304" pitchFamily="18" charset="0"/>
                <a:ea typeface="Times New Roman" panose="02020603050405020304" pitchFamily="18" charset="0"/>
              </a:rPr>
              <a:t>[2]    </a:t>
            </a:r>
            <a:r>
              <a:rPr lang="en-GB" sz="1800" dirty="0">
                <a:effectLst/>
                <a:latin typeface="Times New Roman" panose="02020603050405020304" pitchFamily="18" charset="0"/>
                <a:ea typeface="Times New Roman" panose="02020603050405020304" pitchFamily="18" charset="0"/>
              </a:rPr>
              <a:t>M. Ernesto Gomez-Romero, M. Reyes-Ayala, E. Alejandro, </a:t>
            </a:r>
            <a:r>
              <a:rPr lang="en-GB" sz="1800" dirty="0" err="1">
                <a:effectLst/>
                <a:latin typeface="Times New Roman" panose="02020603050405020304" pitchFamily="18" charset="0"/>
                <a:ea typeface="Times New Roman" panose="02020603050405020304" pitchFamily="18" charset="0"/>
              </a:rPr>
              <a:t>Aandrade</a:t>
            </a:r>
            <a:r>
              <a:rPr lang="en-GB" sz="1800" dirty="0">
                <a:effectLst/>
                <a:latin typeface="Times New Roman" panose="02020603050405020304" pitchFamily="18" charset="0"/>
                <a:ea typeface="Times New Roman" panose="02020603050405020304" pitchFamily="18" charset="0"/>
              </a:rPr>
              <a:t>-Gonzalez, J. Alfredo and  Tirade-Mendez , “</a:t>
            </a:r>
            <a:r>
              <a:rPr lang="en-GB" sz="1800" strike="noStrike" dirty="0">
                <a:effectLst/>
                <a:latin typeface="Times New Roman" panose="02020603050405020304" pitchFamily="18" charset="0"/>
                <a:ea typeface="Times New Roman" panose="02020603050405020304" pitchFamily="18" charset="0"/>
              </a:rPr>
              <a:t>Design and Implementation of a VLAN</a:t>
            </a:r>
            <a:r>
              <a:rPr lang="en-GB" sz="1800" i="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 Metropolitan Autonomous University,  </a:t>
            </a:r>
            <a:r>
              <a:rPr lang="en-GB" sz="1800" dirty="0" err="1">
                <a:effectLst/>
                <a:latin typeface="Times New Roman" panose="02020603050405020304" pitchFamily="18" charset="0"/>
                <a:ea typeface="Times New Roman" panose="02020603050405020304" pitchFamily="18" charset="0"/>
              </a:rPr>
              <a:t>Cinvestav</a:t>
            </a:r>
            <a:r>
              <a:rPr lang="en-GB" sz="1800" dirty="0">
                <a:effectLst/>
                <a:latin typeface="Times New Roman" panose="02020603050405020304" pitchFamily="18" charset="0"/>
                <a:ea typeface="Times New Roman" panose="02020603050405020304" pitchFamily="18" charset="0"/>
              </a:rPr>
              <a:t> Applied Computer Conference, 2011</a:t>
            </a:r>
            <a:endParaRPr lang="en-IN" sz="1800" dirty="0">
              <a:latin typeface="Arial" panose="020B0604020202020204" pitchFamily="34" charset="0"/>
              <a:ea typeface="Times New Roman" panose="02020603050405020304" pitchFamily="18" charset="0"/>
            </a:endParaRPr>
          </a:p>
          <a:p>
            <a:pPr marL="0" indent="0">
              <a:lnSpc>
                <a:spcPct val="115000"/>
              </a:lnSpc>
              <a:buNone/>
              <a:tabLst>
                <a:tab pos="1714500" algn="l"/>
              </a:tabLst>
            </a:pPr>
            <a:endParaRPr lang="en-IN" sz="1800" dirty="0">
              <a:effectLst/>
              <a:latin typeface="Arial" panose="020B0604020202020204" pitchFamily="34" charset="0"/>
              <a:ea typeface="Arial" panose="020B0604020202020204" pitchFamily="34" charset="0"/>
            </a:endParaRPr>
          </a:p>
          <a:p>
            <a:pPr marL="0" indent="0">
              <a:lnSpc>
                <a:spcPct val="115000"/>
              </a:lnSpc>
              <a:buNone/>
              <a:tabLst>
                <a:tab pos="1714500" algn="l"/>
              </a:tabLst>
            </a:pPr>
            <a:r>
              <a:rPr lang="en-GB" sz="1800" b="1" dirty="0">
                <a:effectLst/>
                <a:latin typeface="Times New Roman" panose="02020603050405020304" pitchFamily="18" charset="0"/>
                <a:ea typeface="Times New Roman" panose="02020603050405020304" pitchFamily="18" charset="0"/>
              </a:rPr>
              <a:t>[3]    </a:t>
            </a:r>
            <a:r>
              <a:rPr lang="en-GB" sz="1800" dirty="0">
                <a:effectLst/>
                <a:latin typeface="Times New Roman" panose="02020603050405020304" pitchFamily="18" charset="0"/>
                <a:ea typeface="Times New Roman" panose="02020603050405020304" pitchFamily="18" charset="0"/>
              </a:rPr>
              <a:t>F. </a:t>
            </a:r>
            <a:r>
              <a:rPr lang="en-GB" sz="1800" dirty="0" err="1">
                <a:effectLst/>
                <a:latin typeface="Times New Roman" panose="02020603050405020304" pitchFamily="18" charset="0"/>
                <a:ea typeface="Times New Roman" panose="02020603050405020304" pitchFamily="18" charset="0"/>
              </a:rPr>
              <a:t>Balay</a:t>
            </a:r>
            <a:r>
              <a:rPr lang="en-GB" sz="1800" dirty="0">
                <a:effectLst/>
                <a:latin typeface="Times New Roman" panose="02020603050405020304" pitchFamily="18" charset="0"/>
                <a:ea typeface="Times New Roman" panose="02020603050405020304" pitchFamily="18" charset="0"/>
              </a:rPr>
              <a:t> and </a:t>
            </a:r>
            <a:r>
              <a:rPr lang="en-GB" sz="1800" dirty="0" err="1">
                <a:effectLst/>
                <a:latin typeface="Times New Roman" panose="02020603050405020304" pitchFamily="18" charset="0"/>
                <a:ea typeface="Times New Roman" panose="02020603050405020304" pitchFamily="18" charset="0"/>
              </a:rPr>
              <a:t>MorethanIP</a:t>
            </a:r>
            <a:r>
              <a:rPr lang="en-GB" sz="1800" dirty="0">
                <a:effectLst/>
                <a:latin typeface="Times New Roman" panose="02020603050405020304" pitchFamily="18" charset="0"/>
                <a:ea typeface="Times New Roman" panose="02020603050405020304" pitchFamily="18" charset="0"/>
              </a:rPr>
              <a:t> , </a:t>
            </a:r>
            <a:r>
              <a:rPr lang="en-GB" sz="1800" i="1" dirty="0">
                <a:effectLst/>
                <a:latin typeface="Times New Roman" panose="02020603050405020304" pitchFamily="18" charset="0"/>
                <a:ea typeface="Times New Roman" panose="02020603050405020304" pitchFamily="18" charset="0"/>
              </a:rPr>
              <a:t>“</a:t>
            </a:r>
            <a:r>
              <a:rPr lang="en-GB" sz="1800" u="none" strike="noStrike" dirty="0">
                <a:effectLst/>
                <a:latin typeface="Times New Roman" panose="02020603050405020304" pitchFamily="18" charset="0"/>
                <a:ea typeface="Times New Roman" panose="02020603050405020304" pitchFamily="18" charset="0"/>
              </a:rPr>
              <a:t>L2 Switch Implementation with programmable logic devices</a:t>
            </a:r>
            <a:r>
              <a:rPr lang="en-GB" sz="1800" i="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 Germany</a:t>
            </a:r>
            <a:endParaRPr lang="en-IN" sz="1800" dirty="0">
              <a:effectLst/>
              <a:latin typeface="Arial" panose="020B0604020202020204" pitchFamily="34" charset="0"/>
              <a:ea typeface="Arial" panose="020B0604020202020204" pitchFamily="34" charset="0"/>
            </a:endParaRPr>
          </a:p>
          <a:p>
            <a:pPr>
              <a:lnSpc>
                <a:spcPct val="115000"/>
              </a:lnSpc>
              <a:tabLst>
                <a:tab pos="1714500" algn="l"/>
              </a:tabLst>
            </a:pPr>
            <a:endParaRPr lang="en-IN" sz="1800" dirty="0">
              <a:effectLst/>
              <a:latin typeface="Arial" panose="020B0604020202020204" pitchFamily="34" charset="0"/>
              <a:ea typeface="Arial" panose="020B0604020202020204" pitchFamily="34" charset="0"/>
            </a:endParaRPr>
          </a:p>
          <a:p>
            <a:pPr marL="0" indent="0" algn="just">
              <a:lnSpc>
                <a:spcPct val="115000"/>
              </a:lnSpc>
              <a:buNone/>
              <a:tabLst>
                <a:tab pos="1714500" algn="l"/>
              </a:tabLst>
            </a:pPr>
            <a:r>
              <a:rPr lang="en-GB" sz="1800" b="1" dirty="0">
                <a:effectLst/>
                <a:latin typeface="Times New Roman" panose="02020603050405020304" pitchFamily="18" charset="0"/>
                <a:ea typeface="Times New Roman" panose="02020603050405020304" pitchFamily="18" charset="0"/>
              </a:rPr>
              <a:t>[4]    </a:t>
            </a:r>
            <a:r>
              <a:rPr lang="en-GB" sz="1800" dirty="0" err="1">
                <a:effectLst/>
                <a:latin typeface="Times New Roman" panose="02020603050405020304" pitchFamily="18" charset="0"/>
                <a:ea typeface="Times New Roman" panose="02020603050405020304" pitchFamily="18" charset="0"/>
              </a:rPr>
              <a:t>Socilyzer</a:t>
            </a:r>
            <a:r>
              <a:rPr lang="en-GB" sz="1800" dirty="0">
                <a:effectLst/>
                <a:latin typeface="Times New Roman" panose="02020603050405020304" pitchFamily="18" charset="0"/>
                <a:ea typeface="Times New Roman" panose="02020603050405020304" pitchFamily="18" charset="0"/>
              </a:rPr>
              <a:t>, “Interpreting Social Network Diagram”: Graph Interpretation, </a:t>
            </a:r>
            <a:r>
              <a:rPr lang="en-GB" sz="1800" dirty="0" err="1">
                <a:effectLst/>
                <a:latin typeface="Times New Roman" panose="02020603050405020304" pitchFamily="18" charset="0"/>
                <a:ea typeface="Times New Roman" panose="02020603050405020304" pitchFamily="18" charset="0"/>
              </a:rPr>
              <a:t>Socilyzer</a:t>
            </a: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24671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B6D91-4F11-D145-94AB-87D0BFBF5527}"/>
              </a:ext>
            </a:extLst>
          </p:cNvPr>
          <p:cNvSpPr>
            <a:spLocks noGrp="1"/>
          </p:cNvSpPr>
          <p:nvPr>
            <p:ph type="title" orient="vert" idx="4294967295"/>
          </p:nvPr>
        </p:nvSpPr>
        <p:spPr>
          <a:xfrm>
            <a:off x="3532133" y="2719600"/>
            <a:ext cx="5127733" cy="1418800"/>
          </a:xfrm>
        </p:spPr>
        <p:txBody>
          <a:bodyPr>
            <a:normAutofit/>
          </a:bodyPr>
          <a:lstStyle/>
          <a:p>
            <a:pPr algn="ctr"/>
            <a:r>
              <a:rPr lang="en-US" sz="6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772297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4745A4-A178-4EF6-AE06-3CD7335CEBBA}"/>
              </a:ext>
            </a:extLst>
          </p:cNvPr>
          <p:cNvSpPr>
            <a:spLocks noGrp="1"/>
          </p:cNvSpPr>
          <p:nvPr>
            <p:ph type="title"/>
          </p:nvPr>
        </p:nvSpPr>
        <p:spPr>
          <a:xfrm>
            <a:off x="762000" y="427039"/>
            <a:ext cx="10972800" cy="1143000"/>
          </a:xfrm>
        </p:spPr>
        <p:txBody>
          <a:bodyPr/>
          <a:lstStyle/>
          <a:p>
            <a:r>
              <a:rPr lang="en-US" b="1" dirty="0">
                <a:latin typeface="Times New Roman" panose="02020603050405020304" pitchFamily="18" charset="0"/>
                <a:cs typeface="Times New Roman" panose="02020603050405020304" pitchFamily="18" charset="0"/>
              </a:rPr>
              <a:t>1. Abstract</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F015EF4-0C49-40AF-87A7-A8BE3700189A}"/>
              </a:ext>
            </a:extLst>
          </p:cNvPr>
          <p:cNvSpPr txBox="1"/>
          <p:nvPr/>
        </p:nvSpPr>
        <p:spPr>
          <a:xfrm>
            <a:off x="1225685" y="1763949"/>
            <a:ext cx="9740629" cy="2862322"/>
          </a:xfrm>
          <a:prstGeom prst="rect">
            <a:avLst/>
          </a:prstGeom>
          <a:noFill/>
        </p:spPr>
        <p:txBody>
          <a:bodyPr wrap="square" rtlCol="0">
            <a:spAutoFit/>
          </a:bodyPr>
          <a:lstStyle/>
          <a:p>
            <a:pPr algn="just"/>
            <a:r>
              <a:rPr lang="en-US" sz="1800" b="0" i="0" u="none" strike="noStrike" baseline="0" dirty="0">
                <a:latin typeface="Times New Roman" panose="02020603050405020304" pitchFamily="18" charset="0"/>
              </a:rPr>
              <a:t>In today’s world, fast and efficient communication on the network between the sender and receiver is very important. For this communication, data is converted into packets and sent over the network using various routing algorithms. In a network or over multiple networks, routing refers to the process of determining a path for a packet to travel from. L2 Routing is based on the concept of Data Link layer and happens when data is to be transferred between the same subnet. In this project, we aim to implement the functionality of Data Link Layer like creating ARP tables, L2 Routing, MAC learning, L2 Switching &amp; implementing VLAN forwarding. </a:t>
            </a:r>
          </a:p>
          <a:p>
            <a:pPr algn="just"/>
            <a:endParaRPr lang="en-US" sz="1800" dirty="0">
              <a:latin typeface="Times New Roman" panose="02020603050405020304" pitchFamily="18" charset="0"/>
            </a:endParaRPr>
          </a:p>
          <a:p>
            <a:pPr algn="just"/>
            <a:r>
              <a:rPr lang="en-US" sz="1800" i="1" dirty="0">
                <a:latin typeface="Times New Roman" panose="02020603050405020304" pitchFamily="18" charset="0"/>
              </a:rPr>
              <a:t>Keywords : </a:t>
            </a:r>
            <a:r>
              <a:rPr lang="en-IN" sz="1800" b="0" i="1" u="none" strike="noStrike" baseline="0" dirty="0">
                <a:latin typeface="Times New Roman" panose="02020603050405020304" pitchFamily="18" charset="0"/>
              </a:rPr>
              <a:t>Network Routing, TCP/IP, Network Graph, ARP, L2 Routing, L2 Switching, Packet, Socket Programming, Topology, VLAN, MAC Learning </a:t>
            </a:r>
            <a:endParaRPr lang="en-IN" dirty="0"/>
          </a:p>
        </p:txBody>
      </p:sp>
      <mc:AlternateContent xmlns:mc="http://schemas.openxmlformats.org/markup-compatibility/2006">
        <mc:Choice xmlns:am3d="http://schemas.microsoft.com/office/drawing/2017/model3d" Requires="am3d">
          <p:graphicFrame>
            <p:nvGraphicFramePr>
              <p:cNvPr id="2" name="3D Model 1" descr="Wifi Router">
                <a:extLst>
                  <a:ext uri="{FF2B5EF4-FFF2-40B4-BE49-F238E27FC236}">
                    <a16:creationId xmlns:a16="http://schemas.microsoft.com/office/drawing/2014/main" id="{CCE3B40B-9012-44BF-85CA-9E38850545A2}"/>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fi Router">
                <a:extLst>
                  <a:ext uri="{FF2B5EF4-FFF2-40B4-BE49-F238E27FC236}">
                    <a16:creationId xmlns:a16="http://schemas.microsoft.com/office/drawing/2014/main" id="{CCE3B40B-9012-44BF-85CA-9E38850545A2}"/>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3418264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AA79-593A-4C6A-94F3-F1F3BDD7818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 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6D4077-4F23-48DA-87F2-47802A138484}"/>
              </a:ext>
            </a:extLst>
          </p:cNvPr>
          <p:cNvSpPr>
            <a:spLocks noGrp="1"/>
          </p:cNvSpPr>
          <p:nvPr>
            <p:ph idx="1"/>
          </p:nvPr>
        </p:nvSpPr>
        <p:spPr/>
        <p:txBody>
          <a:bodyPr/>
          <a:lstStyle/>
          <a:p>
            <a:pPr marL="0" indent="0" algn="just">
              <a:buNone/>
            </a:pPr>
            <a:r>
              <a:rPr lang="en-US" sz="1800" b="0" i="0" u="none" strike="noStrike" baseline="0" dirty="0">
                <a:latin typeface="Times New Roman" panose="02020603050405020304" pitchFamily="18" charset="0"/>
              </a:rPr>
              <a:t>The transmission of data from one device to another without the help of TCP/IP stack is only feasible for a geographically small area but when it comes to worldwide solutions, it is not very appropriate. The problem without the TCP/IP Layer is to transmit data through the shortest path using features like creating ARP Tables and MAC Learning for an optimal resolution. Another problem is to create a network to share the data and a new medium has to be used for transmission every time. </a:t>
            </a: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B15E972C-558D-45F5-A508-20F0C6B87273}"/>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B15E972C-558D-45F5-A508-20F0C6B87273}"/>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3144390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2CAA-7119-4A29-8536-C1D8558A24B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 Objectives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6A9AFB-8A60-459A-8698-ABF356202663}"/>
              </a:ext>
            </a:extLst>
          </p:cNvPr>
          <p:cNvSpPr>
            <a:spLocks noGrp="1"/>
          </p:cNvSpPr>
          <p:nvPr>
            <p:ph idx="1"/>
          </p:nvPr>
        </p:nvSpPr>
        <p:spPr/>
        <p:txBody>
          <a:bodyPr/>
          <a:lstStyle/>
          <a:p>
            <a:pPr marL="0" indent="0" algn="just">
              <a:buNone/>
            </a:pPr>
            <a:r>
              <a:rPr lang="en-US" sz="1800" b="0" i="0" u="none" strike="noStrike" baseline="0" dirty="0">
                <a:latin typeface="Times New Roman" panose="02020603050405020304" pitchFamily="18" charset="0"/>
              </a:rPr>
              <a:t>The main objective is to implement the data link layer. </a:t>
            </a:r>
            <a:r>
              <a:rPr lang="en-US" sz="1800" dirty="0">
                <a:latin typeface="Times New Roman" panose="02020603050405020304" pitchFamily="18" charset="0"/>
              </a:rPr>
              <a:t>The project focuses on the practical implementation of L2 Routing, L2 Switching and VLAN based forwarding where the concepts of ARP Resolution, MAC Learning and Forwarding will be used. Alongside, implementing the concept of Routing and Switching Algorithms, GL Threads, Timers, CLI Integration will also be in consideration. </a:t>
            </a:r>
          </a:p>
          <a:p>
            <a:pPr marL="0" indent="0" algn="just">
              <a:buNone/>
            </a:pPr>
            <a:endParaRPr lang="en-US" sz="1800" dirty="0">
              <a:latin typeface="Times New Roman" panose="02020603050405020304" pitchFamily="18" charset="0"/>
            </a:endParaRPr>
          </a:p>
          <a:p>
            <a:pPr marL="0" indent="0" algn="just">
              <a:buNone/>
            </a:pPr>
            <a:r>
              <a:rPr lang="en-US" sz="1800" b="0" i="0" u="none" strike="noStrike" baseline="0" dirty="0">
                <a:latin typeface="Times New Roman" panose="02020603050405020304" pitchFamily="18" charset="0"/>
              </a:rPr>
              <a:t>Sub-objectives for the project are: </a:t>
            </a:r>
          </a:p>
          <a:p>
            <a:pPr lvl="1" algn="just">
              <a:buFont typeface="Wingdings" panose="05000000000000000000" pitchFamily="2" charset="2"/>
              <a:buChar char="q"/>
            </a:pPr>
            <a:r>
              <a:rPr lang="en-US" sz="1600" b="0" i="0" u="none" strike="noStrike" baseline="0" dirty="0">
                <a:latin typeface="Times New Roman" panose="02020603050405020304" pitchFamily="18" charset="0"/>
              </a:rPr>
              <a:t>Developing a generic graph topology </a:t>
            </a:r>
          </a:p>
          <a:p>
            <a:pPr lvl="1" algn="just">
              <a:buFont typeface="Wingdings" panose="05000000000000000000" pitchFamily="2" charset="2"/>
              <a:buChar char="q"/>
            </a:pPr>
            <a:r>
              <a:rPr lang="en-US" sz="1600" b="0" i="0" u="none" strike="noStrike" baseline="0" dirty="0">
                <a:latin typeface="Times New Roman" panose="02020603050405020304" pitchFamily="18" charset="0"/>
              </a:rPr>
              <a:t>Tackling the issues of thrashing, collision and reducing broadcast domain</a:t>
            </a:r>
          </a:p>
          <a:p>
            <a:pPr lvl="1" algn="just">
              <a:buFont typeface="Wingdings" panose="05000000000000000000" pitchFamily="2" charset="2"/>
              <a:buChar char="q"/>
            </a:pPr>
            <a:r>
              <a:rPr lang="en-US" sz="1600" b="0" i="0" u="none" strike="noStrike" baseline="0" dirty="0">
                <a:latin typeface="Times New Roman" panose="02020603050405020304" pitchFamily="18" charset="0"/>
              </a:rPr>
              <a:t>Implementing ARP, L2 routing, MAC learning and L2 switching</a:t>
            </a:r>
            <a:endParaRPr lang="en-IN" sz="1600" b="0" i="0" u="none" strike="noStrike" baseline="0" dirty="0">
              <a:latin typeface="Times New Roman" panose="02020603050405020304" pitchFamily="18" charset="0"/>
            </a:endParaRPr>
          </a:p>
          <a:p>
            <a:pPr marL="0" indent="0" algn="just">
              <a:buNone/>
            </a:pPr>
            <a:endParaRPr lang="en-IN" dirty="0"/>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63C102AD-5E2D-4EC4-BE69-C4D4DFC38748}"/>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63C102AD-5E2D-4EC4-BE69-C4D4DFC38748}"/>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75481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2CAA-7119-4A29-8536-C1D8558A24B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4. Motivation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6A9AFB-8A60-459A-8698-ABF356202663}"/>
              </a:ext>
            </a:extLst>
          </p:cNvPr>
          <p:cNvSpPr>
            <a:spLocks noGrp="1"/>
          </p:cNvSpPr>
          <p:nvPr>
            <p:ph idx="1"/>
          </p:nvPr>
        </p:nvSpPr>
        <p:spPr>
          <a:xfrm>
            <a:off x="762000" y="1752602"/>
            <a:ext cx="10675034" cy="3888543"/>
          </a:xfrm>
        </p:spPr>
        <p:txBody>
          <a:bodyPr/>
          <a:lstStyle/>
          <a:p>
            <a:pPr marL="0" indent="0" algn="l" rtl="0" fontAlgn="auto">
              <a:buNone/>
            </a:pPr>
            <a:r>
              <a:rPr lang="en-GB" sz="2000" b="0" i="0" dirty="0">
                <a:solidFill>
                  <a:srgbClr val="303030"/>
                </a:solidFill>
                <a:effectLst/>
                <a:latin typeface="Times New Roman" panose="02020603050405020304" pitchFamily="18" charset="0"/>
                <a:cs typeface="Times New Roman" panose="02020603050405020304" pitchFamily="18" charset="0"/>
              </a:rPr>
              <a:t>The data link layer deals with MAC addresses only for </a:t>
            </a:r>
            <a:r>
              <a:rPr lang="en-GB" sz="2000" b="0" i="0" dirty="0" err="1">
                <a:solidFill>
                  <a:srgbClr val="303030"/>
                </a:solidFill>
                <a:effectLst/>
                <a:latin typeface="Times New Roman" panose="02020603050405020304" pitchFamily="18" charset="0"/>
                <a:cs typeface="Times New Roman" panose="02020603050405020304" pitchFamily="18" charset="0"/>
              </a:rPr>
              <a:t>commumnication</a:t>
            </a:r>
            <a:r>
              <a:rPr lang="en-GB" sz="2000" b="0" i="0" dirty="0">
                <a:solidFill>
                  <a:srgbClr val="303030"/>
                </a:solidFill>
                <a:effectLst/>
                <a:latin typeface="Times New Roman" panose="02020603050405020304" pitchFamily="18" charset="0"/>
                <a:cs typeface="Times New Roman" panose="02020603050405020304" pitchFamily="18" charset="0"/>
              </a:rPr>
              <a:t> in the same subnet. But the ethernet header of the frame usually contains IP addresses only while the MAC address bit of the ethernet header is empty . ARP ensures the MAC address of the destination node corresponding to the IP address. While </a:t>
            </a:r>
            <a:r>
              <a:rPr lang="en-GB" sz="2000" b="0" i="0" dirty="0" err="1">
                <a:solidFill>
                  <a:srgbClr val="303030"/>
                </a:solidFill>
                <a:effectLst/>
                <a:latin typeface="Times New Roman" panose="02020603050405020304" pitchFamily="18" charset="0"/>
                <a:cs typeface="Times New Roman" panose="02020603050405020304" pitchFamily="18" charset="0"/>
              </a:rPr>
              <a:t>delievering</a:t>
            </a:r>
            <a:r>
              <a:rPr lang="en-GB" sz="2000" b="0" i="0" dirty="0">
                <a:solidFill>
                  <a:srgbClr val="303030"/>
                </a:solidFill>
                <a:effectLst/>
                <a:latin typeface="Times New Roman" panose="02020603050405020304" pitchFamily="18" charset="0"/>
                <a:cs typeface="Times New Roman" panose="02020603050405020304" pitchFamily="18" charset="0"/>
              </a:rPr>
              <a:t> a frame in the subnet that frame is not only received by destination node but all the nodes of the subnet which causes the problem of thrashing . The motivation is to remove thrashing and to find the MAC address of the destination node corresponding to its IP address.</a:t>
            </a:r>
          </a:p>
          <a:p>
            <a:pPr marL="0" indent="0">
              <a:buNone/>
            </a:pPr>
            <a:br>
              <a:rPr lang="en-GB" sz="1200" b="0" i="0" dirty="0">
                <a:solidFill>
                  <a:srgbClr val="303030"/>
                </a:solidFill>
                <a:effectLst/>
                <a:latin typeface="Segoe UI" panose="020B0502040204020203" pitchFamily="34" charset="0"/>
              </a:rPr>
            </a:br>
            <a:endParaRPr lang="en-IN" dirty="0"/>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63C102AD-5E2D-4EC4-BE69-C4D4DFC38748}"/>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63C102AD-5E2D-4EC4-BE69-C4D4DFC38748}"/>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245678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72FF-EE9F-4A81-B169-604DB1C8300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5. Methodology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F86420-A6BF-43FD-A003-0D18C7D5A0B5}"/>
              </a:ext>
            </a:extLst>
          </p:cNvPr>
          <p:cNvSpPr>
            <a:spLocks noGrp="1"/>
          </p:cNvSpPr>
          <p:nvPr>
            <p:ph idx="1"/>
          </p:nvPr>
        </p:nvSpPr>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Agile methodology of software development will be followed for the proposed project. The project is divided into 12 sprints where the sprint 7 and 8 will consist of parallel development by different members of the team. Each sprint is provided ample time to complete itself as well as to maintain the product's backlog (if any). The project can accommodate changes if required at any stage of the project. The sprints 1, 2 and 3 are specifically for requirement analysis and designing of the project. One sprint is specifically designed for setting the environment like maintaining the Version Control (Git in our case) and </a:t>
            </a:r>
            <a:r>
              <a:rPr lang="en-US" sz="1800" dirty="0" err="1">
                <a:latin typeface="Times New Roman" panose="02020603050405020304" pitchFamily="18" charset="0"/>
                <a:cs typeface="Times New Roman" panose="02020603050405020304" pitchFamily="18" charset="0"/>
              </a:rPr>
              <a:t>Makefile</a:t>
            </a:r>
            <a:r>
              <a:rPr lang="en-US" sz="1800" dirty="0">
                <a:latin typeface="Times New Roman" panose="02020603050405020304" pitchFamily="18" charset="0"/>
                <a:cs typeface="Times New Roman" panose="02020603050405020304" pitchFamily="18" charset="0"/>
              </a:rPr>
              <a:t>. Each development sprint is followed by Unit Testing and an Integration Testing at the end. Sprints are also designed for the reviewing as well as retrospection part. After all the sprints the project is expected to complete by November 30. </a:t>
            </a:r>
            <a:endParaRPr lang="en-IN"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F463F9F-FBBC-43C9-8178-A033A070C8BC}"/>
              </a:ext>
            </a:extLst>
          </p:cNvPr>
          <p:cNvSpPr txBox="1"/>
          <p:nvPr/>
        </p:nvSpPr>
        <p:spPr>
          <a:xfrm>
            <a:off x="457200" y="4165728"/>
            <a:ext cx="5638800" cy="1774012"/>
          </a:xfrm>
          <a:prstGeom prst="rect">
            <a:avLst/>
          </a:prstGeom>
          <a:noFill/>
        </p:spPr>
        <p:txBody>
          <a:bodyPr wrap="square">
            <a:spAutoFit/>
          </a:bodyPr>
          <a:lstStyle/>
          <a:p>
            <a:pPr algn="just">
              <a:lnSpc>
                <a:spcPct val="115000"/>
              </a:lnSpc>
              <a:tabLst>
                <a:tab pos="1714500" algn="l"/>
              </a:tabLst>
            </a:pPr>
            <a:r>
              <a:rPr lang="en-GB" sz="1200" b="1" dirty="0">
                <a:effectLst/>
                <a:latin typeface="Times New Roman" panose="02020603050405020304" pitchFamily="18" charset="0"/>
                <a:ea typeface="Times New Roman" panose="02020603050405020304" pitchFamily="18" charset="0"/>
              </a:rPr>
              <a:t>ARP Resolution:</a:t>
            </a:r>
            <a:endParaRPr lang="en-IN" sz="1100" b="1"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ARP Request message is broadcasted to all devices on the network.</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Nodes determine if they are the intended target.</a:t>
            </a:r>
            <a:endParaRPr lang="en-IN" sz="1100" u="none" strike="noStrike" dirty="0">
              <a:effectLst/>
              <a:latin typeface="Arial" panose="020B0604020202020204" pitchFamily="34" charset="0"/>
              <a:ea typeface="Arial" panose="020B0604020202020204" pitchFamily="34" charset="0"/>
            </a:endParaRPr>
          </a:p>
          <a:p>
            <a:pPr marL="742950" lvl="1" indent="-285750" algn="just">
              <a:lnSpc>
                <a:spcPct val="115000"/>
              </a:lnSpc>
              <a:buFont typeface="+mj-lt"/>
              <a:buAutoNum type="alphaL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If nodes are the intended target, they proceed to STEP 3</a:t>
            </a:r>
            <a:endParaRPr lang="en-IN" sz="1100" u="none" strike="noStrike" dirty="0">
              <a:effectLst/>
              <a:latin typeface="Arial" panose="020B0604020202020204" pitchFamily="34" charset="0"/>
              <a:ea typeface="Arial" panose="020B0604020202020204" pitchFamily="34" charset="0"/>
            </a:endParaRPr>
          </a:p>
          <a:p>
            <a:pPr marL="742950" lvl="1" indent="-285750" algn="just">
              <a:lnSpc>
                <a:spcPct val="115000"/>
              </a:lnSpc>
              <a:buFont typeface="+mj-lt"/>
              <a:buAutoNum type="alphaL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If they are not the intended target, they discard the request and proceed to STEP 4</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Intended device sends ARP Response to the sender in unicast mode.</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END</a:t>
            </a:r>
            <a:endParaRPr lang="en-IN" sz="1100" u="none" strike="noStrike"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481D076D-A268-4695-B741-E40E0F1C4CDD}"/>
              </a:ext>
            </a:extLst>
          </p:cNvPr>
          <p:cNvSpPr txBox="1"/>
          <p:nvPr/>
        </p:nvSpPr>
        <p:spPr>
          <a:xfrm>
            <a:off x="6096000" y="4165728"/>
            <a:ext cx="5638800" cy="2411109"/>
          </a:xfrm>
          <a:prstGeom prst="rect">
            <a:avLst/>
          </a:prstGeom>
          <a:noFill/>
        </p:spPr>
        <p:txBody>
          <a:bodyPr wrap="square">
            <a:spAutoFit/>
          </a:bodyPr>
          <a:lstStyle/>
          <a:p>
            <a:pPr algn="just">
              <a:lnSpc>
                <a:spcPct val="115000"/>
              </a:lnSpc>
              <a:tabLst>
                <a:tab pos="1714500" algn="l"/>
              </a:tabLst>
            </a:pPr>
            <a:r>
              <a:rPr lang="en-GB" sz="1200" b="1" dirty="0">
                <a:effectLst/>
                <a:latin typeface="Times New Roman" panose="02020603050405020304" pitchFamily="18" charset="0"/>
                <a:ea typeface="Times New Roman" panose="02020603050405020304" pitchFamily="18" charset="0"/>
              </a:rPr>
              <a:t>L2 Switching:</a:t>
            </a:r>
            <a:endParaRPr lang="en-IN" sz="1100" b="1"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When the frame reaches the L2 switch, it updates its table with the MAC address of the source machine corresponding to the port number at which the frame is received.</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L2 switch forwards the packet.</a:t>
            </a:r>
            <a:endParaRPr lang="en-IN" sz="1100" u="none" strike="noStrike" dirty="0">
              <a:effectLst/>
              <a:latin typeface="Arial" panose="020B0604020202020204" pitchFamily="34" charset="0"/>
              <a:ea typeface="Arial" panose="020B0604020202020204" pitchFamily="34" charset="0"/>
            </a:endParaRPr>
          </a:p>
          <a:p>
            <a:pPr marL="742950" lvl="1" indent="-285750" algn="just">
              <a:lnSpc>
                <a:spcPct val="115000"/>
              </a:lnSpc>
              <a:buFont typeface="+mj-lt"/>
              <a:buAutoNum type="alphaL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If it does not contain the MAC address of the destination machine                 corresponding to any port, it floods the packet.</a:t>
            </a:r>
            <a:endParaRPr lang="en-IN" sz="1100" u="none" strike="noStrike" dirty="0">
              <a:effectLst/>
              <a:latin typeface="Arial" panose="020B0604020202020204" pitchFamily="34" charset="0"/>
              <a:ea typeface="Arial" panose="020B0604020202020204" pitchFamily="34" charset="0"/>
            </a:endParaRPr>
          </a:p>
          <a:p>
            <a:pPr marL="742950" lvl="1" indent="-285750" algn="just">
              <a:lnSpc>
                <a:spcPct val="115000"/>
              </a:lnSpc>
              <a:buFont typeface="+mj-lt"/>
              <a:buAutoNum type="alphaL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If it contains the MAC address of the destination machine, step 3 is followed.</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Frame is received only to the intended machine.</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END</a:t>
            </a:r>
            <a:endParaRPr lang="en-IN" sz="11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273443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0BEE93-3511-40C7-B2B5-327F1C00AEC6}"/>
              </a:ext>
            </a:extLst>
          </p:cNvPr>
          <p:cNvSpPr/>
          <p:nvPr/>
        </p:nvSpPr>
        <p:spPr>
          <a:xfrm>
            <a:off x="0" y="1"/>
            <a:ext cx="12191999" cy="6858000"/>
          </a:xfrm>
          <a:prstGeom prst="rect">
            <a:avLst/>
          </a:prstGeom>
          <a:blipFill dpi="0" rotWithShape="1">
            <a:blip r:embed="rId2" cstate="print">
              <a:alphaModFix amt="30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E1E007B-C776-4090-8353-7F1E60A6CFC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6. Implementation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DDED798-23DD-4EA1-B2AC-BFF412567555}"/>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	6.1	Creating a Generic Graph</a:t>
            </a:r>
          </a:p>
          <a:p>
            <a:pPr marL="0" indent="0">
              <a:buNone/>
            </a:pPr>
            <a:r>
              <a:rPr lang="en-US" b="1" dirty="0">
                <a:latin typeface="Times New Roman" panose="02020603050405020304" pitchFamily="18" charset="0"/>
                <a:cs typeface="Times New Roman" panose="02020603050405020304" pitchFamily="18" charset="0"/>
              </a:rPr>
              <a:t>	6.2	Implementing a Network Topology</a:t>
            </a:r>
          </a:p>
          <a:p>
            <a:pPr marL="0" indent="0">
              <a:buNone/>
            </a:pPr>
            <a:r>
              <a:rPr lang="en-US" b="1" dirty="0">
                <a:latin typeface="Times New Roman" panose="02020603050405020304" pitchFamily="18" charset="0"/>
                <a:cs typeface="Times New Roman" panose="02020603050405020304" pitchFamily="18" charset="0"/>
              </a:rPr>
              <a:t>	6.3	Setting up CLI</a:t>
            </a:r>
          </a:p>
          <a:p>
            <a:pPr marL="0" indent="0">
              <a:buNone/>
            </a:pPr>
            <a:r>
              <a:rPr lang="en-US" b="1" dirty="0">
                <a:latin typeface="Times New Roman" panose="02020603050405020304" pitchFamily="18" charset="0"/>
                <a:cs typeface="Times New Roman" panose="02020603050405020304" pitchFamily="18" charset="0"/>
              </a:rPr>
              <a:t>	6.4	Adding the Communication Properties</a:t>
            </a:r>
          </a:p>
          <a:p>
            <a:pPr marL="0" indent="0">
              <a:buNone/>
            </a:pPr>
            <a:r>
              <a:rPr lang="en-US" b="1">
                <a:latin typeface="Times New Roman" panose="02020603050405020304" pitchFamily="18" charset="0"/>
                <a:cs typeface="Times New Roman" panose="02020603050405020304" pitchFamily="18" charset="0"/>
              </a:rPr>
              <a:t>	6.5</a:t>
            </a:r>
            <a:r>
              <a:rPr lang="en-US" b="1" dirty="0">
                <a:latin typeface="Times New Roman" panose="02020603050405020304" pitchFamily="18" charset="0"/>
                <a:cs typeface="Times New Roman" panose="02020603050405020304" pitchFamily="18" charset="0"/>
              </a:rPr>
              <a:t>	Data Flow Diagram</a:t>
            </a:r>
            <a:endParaRPr lang="en-IN"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7" name="3D Model 6" descr="Wifi Router">
                <a:extLst>
                  <a:ext uri="{FF2B5EF4-FFF2-40B4-BE49-F238E27FC236}">
                    <a16:creationId xmlns:a16="http://schemas.microsoft.com/office/drawing/2014/main" id="{443E2080-D7A3-4894-8855-526A1ACD46E8}"/>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Wifi Router">
                <a:extLst>
                  <a:ext uri="{FF2B5EF4-FFF2-40B4-BE49-F238E27FC236}">
                    <a16:creationId xmlns:a16="http://schemas.microsoft.com/office/drawing/2014/main" id="{443E2080-D7A3-4894-8855-526A1ACD46E8}"/>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355145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D3EB5C-362E-4DF3-B6E9-7F76235B9400}"/>
              </a:ext>
            </a:extLst>
          </p:cNvPr>
          <p:cNvSpPr/>
          <p:nvPr/>
        </p:nvSpPr>
        <p:spPr>
          <a:xfrm>
            <a:off x="1" y="-5578"/>
            <a:ext cx="12192000" cy="6863578"/>
          </a:xfrm>
          <a:prstGeom prst="rect">
            <a:avLst/>
          </a:prstGeom>
          <a:blipFill dpi="0" rotWithShape="1">
            <a:blip r:embed="rId3">
              <a:alphaModFix amt="54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B95CE77-DF77-464E-A7B6-9A2C3F966F21}"/>
              </a:ext>
            </a:extLst>
          </p:cNvPr>
          <p:cNvSpPr>
            <a:spLocks noGrp="1"/>
          </p:cNvSpPr>
          <p:nvPr>
            <p:ph type="title"/>
          </p:nvPr>
        </p:nvSpPr>
        <p:spPr>
          <a:xfrm>
            <a:off x="2032621" y="2979102"/>
            <a:ext cx="8126758" cy="894218"/>
          </a:xfrm>
        </p:spPr>
        <p:txBody>
          <a:bodyPr>
            <a:normAutofit/>
          </a:bodyPr>
          <a:lstStyle/>
          <a:p>
            <a:r>
              <a:rPr lang="en-US" sz="4800" b="1" dirty="0">
                <a:solidFill>
                  <a:schemeClr val="tx1"/>
                </a:solidFill>
                <a:latin typeface="Times New Roman" panose="02020603050405020304" pitchFamily="18" charset="0"/>
              </a:rPr>
              <a:t>6.1 Creating a Generic Graph</a:t>
            </a:r>
            <a:endParaRPr lang="en-IN" sz="4800" dirty="0">
              <a:solidFill>
                <a:schemeClr val="tx1"/>
              </a:solidFill>
            </a:endParaRPr>
          </a:p>
        </p:txBody>
      </p:sp>
      <mc:AlternateContent xmlns:mc="http://schemas.openxmlformats.org/markup-compatibility/2006">
        <mc:Choice xmlns:am3d="http://schemas.microsoft.com/office/drawing/2017/model3d" Requires="am3d">
          <p:graphicFrame>
            <p:nvGraphicFramePr>
              <p:cNvPr id="3" name="3D Model 2" descr="Wifi Router">
                <a:extLst>
                  <a:ext uri="{FF2B5EF4-FFF2-40B4-BE49-F238E27FC236}">
                    <a16:creationId xmlns:a16="http://schemas.microsoft.com/office/drawing/2014/main" id="{F9E5EF9A-141E-452D-B318-CA9DC999E5D7}"/>
                  </a:ext>
                </a:extLst>
              </p:cNvPr>
              <p:cNvGraphicFramePr>
                <a:graphicFrameLocks noChangeAspect="1"/>
              </p:cNvGraphicFramePr>
              <p:nvPr/>
            </p:nvGraphicFramePr>
            <p:xfrm>
              <a:off x="12950" y="5002887"/>
              <a:ext cx="2006099" cy="1788518"/>
            </p:xfrm>
            <a:graphic>
              <a:graphicData uri="http://schemas.microsoft.com/office/drawing/2017/model3d">
                <am3d:model3d r:embed="rId4">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5"/>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fi Router">
                <a:extLst>
                  <a:ext uri="{FF2B5EF4-FFF2-40B4-BE49-F238E27FC236}">
                    <a16:creationId xmlns:a16="http://schemas.microsoft.com/office/drawing/2014/main" id="{F9E5EF9A-141E-452D-B318-CA9DC999E5D7}"/>
                  </a:ext>
                </a:extLst>
              </p:cNvPr>
              <p:cNvPicPr>
                <a:picLocks noGrp="1" noRot="1" noChangeAspect="1" noMove="1" noResize="1" noEditPoints="1" noAdjustHandles="1" noChangeArrowheads="1" noChangeShapeType="1" noCrop="1"/>
              </p:cNvPicPr>
              <p:nvPr/>
            </p:nvPicPr>
            <p:blipFill>
              <a:blip r:embed="rId5"/>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1955763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2699</TotalTime>
  <Words>1311</Words>
  <Application>Microsoft Office PowerPoint</Application>
  <PresentationFormat>Widescreen</PresentationFormat>
  <Paragraphs>103</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Segoe UI</vt:lpstr>
      <vt:lpstr>Times New Roman</vt:lpstr>
      <vt:lpstr>Wingdings</vt:lpstr>
      <vt:lpstr>Office Theme</vt:lpstr>
      <vt:lpstr>PowerPoint Presentation</vt:lpstr>
      <vt:lpstr>PowerPoint Presentation</vt:lpstr>
      <vt:lpstr>1. Abstract</vt:lpstr>
      <vt:lpstr>2. Problem Statement</vt:lpstr>
      <vt:lpstr>3. Objectives</vt:lpstr>
      <vt:lpstr>4. Motivation</vt:lpstr>
      <vt:lpstr>5. Methodology</vt:lpstr>
      <vt:lpstr>6. Implementation</vt:lpstr>
      <vt:lpstr>6.1 Creating a Generic Graph</vt:lpstr>
      <vt:lpstr>PowerPoint Presentation</vt:lpstr>
      <vt:lpstr>PowerPoint Presentation</vt:lpstr>
      <vt:lpstr>6.2 Implementing a Network Topology</vt:lpstr>
      <vt:lpstr>PowerPoint Presentation</vt:lpstr>
      <vt:lpstr>PowerPoint Presentation</vt:lpstr>
      <vt:lpstr>6.3 Setting up a CLI</vt:lpstr>
      <vt:lpstr>CLI Responsibilities</vt:lpstr>
      <vt:lpstr>PowerPoint Presentation</vt:lpstr>
      <vt:lpstr>6.4 Adding the Communication Properties</vt:lpstr>
      <vt:lpstr>PowerPoint Presentation</vt:lpstr>
      <vt:lpstr>Communication Algorithm</vt:lpstr>
      <vt:lpstr>PowerPoint Presentation</vt:lpstr>
      <vt:lpstr>6.5 Data Flow Diagram</vt:lpstr>
      <vt:lpstr>7. Pert Chart</vt:lpstr>
      <vt:lpstr>8.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Nilav Mazumdar</dc:creator>
  <cp:lastModifiedBy>SALONI SAXENA</cp:lastModifiedBy>
  <cp:revision>143</cp:revision>
  <dcterms:created xsi:type="dcterms:W3CDTF">2019-11-28T10:40:03Z</dcterms:created>
  <dcterms:modified xsi:type="dcterms:W3CDTF">2020-10-30T11:37:39Z</dcterms:modified>
</cp:coreProperties>
</file>